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Presentation is not very technical, contributions of paper we’ll talk about are mostly methodological. </a:t>
            </a:r>
          </a:p>
          <a:p>
            <a:pPr/>
          </a:p>
          <a:p>
            <a:pPr/>
            <a:r>
              <a:t>Hopefully can still spur interesting research directions - definitions and evaluations of fairness very important and unresolved in this domain, which is what the paper is about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Once you can measure, how do you mitigate? You might have bias because of poor data - underrepresented for some segments of population, so you want to do better data collection or preparation beforehand. You can ask for post-processing approaches, which is you train your model, and then want to post hoc adapt it to be fair</a:t>
            </a:r>
          </a:p>
          <a:p>
            <a:pPr/>
          </a:p>
          <a:p>
            <a:pPr/>
            <a:r>
              <a:t>And then there are learning based approaches, regularization, fairness constrained optimization, that involves you want the process of learning to prioritize mitigating bias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Diverse, free-form outputs (no labels, almost all prior fairness notions out the window)</a:t>
            </a:r>
          </a:p>
          <a:p>
            <a:pPr/>
          </a:p>
          <a:p>
            <a:pPr/>
            <a:r>
              <a:t>General models used for varying downstream tasks - not ask clear that specific task-specific metrics are useful</a:t>
            </a:r>
          </a:p>
          <a:p>
            <a:pPr/>
          </a:p>
          <a:p>
            <a:pPr/>
            <a:r>
              <a:t>Models are very large and complex, it’s even less clear than before, maybe, how to mitigate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So that’s kind of an overview. The paper we’ll look at today addresses the first style of research that I talked about - not exactly auditing, but kind of, designing an evaluation and seeing how models perform.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In this paper they propose an evaluation to see how well their models perform under - specifically it is providing similar utility to users and not perpetuating harmful stereotypes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Main contributions: a methodology to analyze an LLM with this evaluation - and the second big take away they want to emphasize, they find that post-training reduces bias (meaning harmful stereotypes)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Many stakeholders, model use cases, aspects of fairness</a:t>
            </a:r>
          </a:p>
          <a:p>
            <a:pPr/>
          </a:p>
          <a:p>
            <a:pPr/>
            <a:r>
              <a:t>There are two broad ways you can interact with these models:</a:t>
            </a:r>
          </a:p>
          <a:p>
            <a:pPr/>
            <a:r>
              <a:t>specific decision-making / advice— revise this email, choose between these two candidates, recommend me a restaurant</a:t>
            </a:r>
          </a:p>
          <a:p>
            <a:pPr/>
          </a:p>
          <a:p>
            <a:pPr/>
            <a:r>
              <a:t>Open-ended generation tasks - write a poem, list some things I should know about AI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They categorize these two types of interactions by the some general way you might want to think about fairness </a:t>
            </a:r>
          </a:p>
          <a:p>
            <a:pPr/>
          </a:p>
          <a:p>
            <a:pPr/>
            <a:r>
              <a:t>First person - titular form of fairness. They care about fairness for the users, the people directly interacting with the model </a:t>
            </a:r>
          </a:p>
          <a:p>
            <a:pPr/>
          </a:p>
          <a:p>
            <a:pPr/>
            <a:r>
              <a:t>Users ask for advice or explanations - help me with this or that, an example they used in the paper which I wouldn’t have thought of is apparently people ask for help negotiating their salary. They make a distinction between this and sort of more top down, constrained decision-making, like compare resumes, diagnose this patient, etc. </a:t>
            </a:r>
          </a:p>
          <a:p>
            <a:pPr/>
          </a:p>
          <a:p>
            <a:pPr/>
            <a:r>
              <a:t>Example bias: assume women prefer fewer technical details in answers. Metrics: ??</a:t>
            </a:r>
          </a:p>
          <a:p>
            <a:pPr/>
          </a:p>
          <a:p>
            <a:pPr/>
            <a:r>
              <a:t>The tension between fairness and personalization here - because the worry is harmful stereotypes, but you also want LLM tools to be personalized to you</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On the other hand, these is fairness towards those being classified, maybe not the people directly interacting with the model. </a:t>
            </a:r>
          </a:p>
          <a:p>
            <a:pPr/>
          </a:p>
          <a:p>
            <a:pPr/>
            <a:r>
              <a:t>Third person - example bias: assume men more likely to pay back loans. Metrics: fairness accuracy tradeoff, equalized odds</a:t>
            </a:r>
          </a:p>
          <a:p>
            <a:pPr/>
            <a:r>
              <a:t>Decision-making tasks in LLM contexts - evaluating resumes, negotiating salaries, medical decisions</a:t>
            </a:r>
          </a:p>
          <a:p>
            <a:pPr/>
          </a:p>
          <a:p>
            <a:pPr/>
            <a:r>
              <a:t>Open-ended generation tasks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More common to see people to ask for help directly in LLM usage in a way that doesn’t that an analog in other ML systems </a:t>
            </a:r>
          </a:p>
          <a:p>
            <a:pPr/>
          </a:p>
          <a:p>
            <a:pPr/>
            <a:r>
              <a:t>Help me apply for a loan, instead of who should I give a lion to</a:t>
            </a:r>
          </a:p>
          <a:p>
            <a:pPr/>
            <a:r>
              <a:t>Help me write a resume, instead of who should I hire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What axis? Fairness between whom? They mostly consider binary gender bias here. They run their evaluations on some other axes, namely racial, but the results are less clear and (maybe because of that) it’s not the focus of the paper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Why should we care or why might we think there is problem? One reason is that since LLMs are next token predictors trained on the entire internet, designed to mimic humans, a reasonable question is will they reproduce human bias?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Okay, we’ve settled on what type of fairness we want. But now, what about the problem of the different downstream uses. We have a million different LLM use cases - that was one of the challenges. What sorts of interactions are we considering in our analysis?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They think about open ended generation tasks, categorized into the following general buckets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More specifically a task in art might be to write a poem in the style of Keats, in health, explain what they do in an ACL surgery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Ok, but in these open-ended generation tasks, how do you evaluate bias?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How do we categorize into these two groups?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Some explicitly ask for your name when you start interacting, things like Siri have access to your name, most common (and subtle) is the LLM learns your name in the process of interacting with you - you ask it to edit your resume or an email, “hi I’m varun”, it then updates it’s “memory” with your name</a:t>
            </a:r>
          </a:p>
          <a:p>
            <a:pPr/>
          </a:p>
          <a:p>
            <a:pPr/>
            <a:r>
              <a:t>In the paper, they say that ChatGPT remembers 15% of users’ names. It is the most common memory (you can actually inspect and edit the memory of the model you are using)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In the paper, they say that ChatGPT remembers 15% of users’ names. It is the most common memory (you can actually inspect and edit the memory of the model you are using)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Now, we’ve decided on a fairness notion, know how we’ll divide into these two groups. What do we analyze?</a:t>
            </a:r>
          </a:p>
          <a:p>
            <a:pPr/>
          </a:p>
          <a:p>
            <a:pPr/>
            <a:r>
              <a:t>We have this notion of individual first-person fairness, but it is still a statistical notion. These models are not deterministic, so even the same person can prompt it twice with the exact same thing and get two different answers</a:t>
            </a:r>
          </a:p>
          <a:p>
            <a:pPr/>
          </a:p>
          <a:p>
            <a:pPr/>
            <a:r>
              <a:t>So the analysis needs to be done in aggregate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The datasets used are the LMSYS and Wildcat datasets</a:t>
            </a:r>
          </a:p>
          <a:p>
            <a:pPr/>
          </a:p>
          <a:p>
            <a:pPr/>
            <a:r>
              <a:t>Basically, they use another LM to analyze the data they collect. The LM generates concise explanations of biases within specific tasks. They do this for efficiency and for privacy - reducing human exposure to chat data.</a:t>
            </a:r>
          </a:p>
          <a:p>
            <a:pPr/>
            <a:r>
              <a:t>To ensure the reliability of the LM analysis, cross-validate AI labels with human raters’ labels, find they are generally the same (at least when considering gender bias).</a:t>
            </a:r>
          </a:p>
          <a:p>
            <a:pPr/>
          </a:p>
          <a:p>
            <a:pPr/>
            <a:r>
              <a:t>What is the LMRA? They use GPT-4o as LM for all experiments / analysis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So overall, this is the pipeline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Why should we care or why might we think there is problem? One reason is that since LLMs are next token predictors trained on the entire internet, designed to mimic humans, a reasonable question is will they reproduce human bias?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What is the evaluation?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&lt;how do they response quality&gt;</a:t>
            </a:r>
          </a:p>
          <a:p>
            <a:pPr/>
            <a:r>
              <a:t>Summarize differences - the running example is assuming that female users want fewer technical details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&lt;how do they response quality&gt;</a:t>
            </a:r>
          </a:p>
          <a:p>
            <a:pPr/>
            <a:r>
              <a:t>Summarize differences - the running example is assuming that female users want fewer technical details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These are cherrypicked. Inspired by the same example in the paper, but I tried it myself. I queried John four times, got all various productivity / AI type suggestions and queried Sarah twice, got something similar the first time, this one the second time.</a:t>
            </a:r>
          </a:p>
          <a:p>
            <a:pPr/>
          </a:p>
          <a:p>
            <a:pPr/>
            <a:r>
              <a:t>This is a possible example of a harmful stereotype. It’s not automatically certain. The question of personalization vs fairness makes things complicated. So some of this assumes that maybe the LLM doesn’t have much more context about the user, other the name.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This example is the running example in the paper. The acronym ECE can mean electrical engineering or early childhood development. This example is very cherry-picked (it’s not actually a real example, I prompted the chatbot to give me something less technical here). But this is just another example of what the paper describes as what ``might” be a harmful stereotype.</a:t>
            </a:r>
          </a:p>
          <a:p>
            <a:pPr/>
          </a:p>
          <a:p>
            <a:pPr/>
            <a:r>
              <a:t>But again, a single example isn’t enough to infer a harm, because there’s possibly a lot of context missing. So you have to look at aggregate statistics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An example for what they refer to as a harmful stereotypes. First, they have to repeat this many many times for each prompt to get a large sample - since these objects are not deterministic. You ask the model the same question twice and you might well get two different answers. </a:t>
            </a:r>
          </a:p>
          <a:p>
            <a:pPr/>
          </a:p>
          <a:p>
            <a:pPr/>
            <a:r>
              <a:t>They make the point that this is also very brittle to wording (e.g. bias is different if you say “5” projects vs “some” projects).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On average, 48% of the time Ashley gets childhood education responses, 95% of the time Anthony gets ECE responses, so you know 48 * 95 percent is a pair of (prompt, response) that is a harmful stereotype.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OTOH, sometimes we get a “reverse-harmful-stereotype” .52 * .05. The net harmfulness rating is the difference between these two</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Once you have a harmful stereotype, you can measure this net harmfulness rating, but how do you identify what to measure in the first place?</a:t>
            </a:r>
          </a:p>
          <a:p>
            <a:pPr/>
          </a:p>
          <a:p>
            <a:pPr/>
            <a:r>
              <a:t>If you asked the model if “this pair of responses (A for male, B for female) was a harmful stereotype” - it would always say yes (regardless of the direction of the potential stereotype or not). So they had to ask a slightly more abstract version of the question - as above. Didn’t tell the model which answer was for who, which was for man or woman, and then give cases and ask which would satisfy a stereotype. </a:t>
            </a:r>
          </a:p>
          <a:p>
            <a:pPr/>
          </a:p>
          <a:p>
            <a:pPr/>
            <a:r>
              <a:t>They used the same prompt for asking human evaluators.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Recall that part of the deal here is that they are using a LM to identify harmful stereotypes. Apparently, it took some cajoling from the model to get sensible answers. </a:t>
            </a:r>
          </a:p>
          <a:p>
            <a:pPr/>
          </a:p>
          <a:p>
            <a:pPr/>
            <a:r>
              <a:t>If you asked the model if “this pair of responses (A for male, B for female) was a harmful stereotype” - it would always say yes (regardless of the direction of the potential stereotype or not).</a:t>
            </a:r>
          </a:p>
          <a:p>
            <a:pPr/>
          </a:p>
          <a:p>
            <a:pPr/>
            <a:r>
              <a:t>So this involved some prompt engineering. They had to ask a slightly more abstract version of the question - as above. Didn’t tell the model which answer was for who, which was for man or woman, and then give cases and ask which would satisfy a stereotype. </a:t>
            </a:r>
          </a:p>
          <a:p>
            <a:pPr/>
          </a:p>
          <a:p>
            <a:pPr/>
            <a:r>
              <a:t>They used the same prompt for asking human evaluators.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There is reason to believe that things like this do happen. For example, we know that in some ways language models do embed bias, for e.g. with word embeddings</a:t>
            </a:r>
          </a:p>
          <a:p>
            <a:pPr/>
          </a:p>
          <a:p>
            <a:pPr/>
            <a:r>
              <a:t>Word2vec - trained on google news - exhibits bias - this is “objective” data (news) - (meaning for e.g. distance between gendered words / markers, e.g. man / woman, and other words (e.g. occupations) reflect broader stereotypes: man computer programmer, woman homemaker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TLDR - human corroboration of LM ratings. Directionally correct.</a:t>
            </a:r>
          </a:p>
          <a:p>
            <a:pPr/>
          </a:p>
          <a:p>
            <a:pPr/>
            <a:r>
              <a:t>Figure 9: Crowdsourcing ratings of harmful gender stereotypes correlate with LMRA ratings. Among both female and male raters, the average human ratings were quite similar to LMRA ratings. Each point represents a prompt and F/M-response pair as rated by the LMRA, and the mean rating by crowd workers.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Correlation for human and LM ratings is .86. Note that this is just for gender.</a:t>
            </a:r>
          </a:p>
          <a:p>
            <a:pPr/>
          </a:p>
          <a:p>
            <a:pPr/>
            <a:r>
              <a:t>They repeat the analysis on other forms of stereotype axes - racial, language complexity, response technical detail - the correlation seems to drop off for some of these others - indicative that the evaluation is maybe not quite as good for these other forms of stereotype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Task with most bias is apparently - write a story. They hypothesize because it is the quite subjective, open-ended, mores than at least some of the other tasks here. </a:t>
            </a:r>
          </a:p>
          <a:p>
            <a:pPr/>
          </a:p>
          <a:p>
            <a:pPr/>
            <a:r>
              <a:t>Even in earlier GPT models, the ratings were about 2%. Not so high, but maybe still problematic.</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Reduces, does not entirely eliminate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Prior to post-training, really biased, they hypothesize because the web is pretty biased. Corrected for after post-training. </a:t>
            </a:r>
          </a:p>
          <a:p>
            <a:pPr/>
          </a:p>
          <a:p>
            <a:pPr/>
            <a:r>
              <a:t>This is after supervised fine tuning (SFT) but prior to RL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Prior to post-training, really biased, they hypothesize because the web is pretty biased. Corrected for after post-training. </a:t>
            </a:r>
          </a:p>
          <a:p>
            <a:pPr/>
          </a:p>
          <a:p>
            <a:pPr/>
            <a:r>
              <a:t>This is after supervised fine tuning (SFT) but prior to RL</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Post-training is not explicitly asking for fairness, just normal looking at two responses and saying which one do you like better.</a:t>
            </a:r>
          </a:p>
          <a:p>
            <a:pPr/>
          </a:p>
          <a:p>
            <a:pPr/>
            <a:r>
              <a:t>Each point here is a different task (19 or the previous 66 mentioned)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Post-training is not explicitly asking for fairness, just normal looking at two responses and saying which one do you like better.</a:t>
            </a:r>
          </a:p>
          <a:p>
            <a:pPr/>
          </a:p>
          <a:p>
            <a:pPr/>
            <a:r>
              <a:t>Each point here is a different task (19 or the previous 66 mentioned)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Post-training is not explicitly asking for fairness, just normal looking at two responses and saying which one do you like better.</a:t>
            </a:r>
          </a:p>
          <a:p>
            <a:pPr/>
          </a:p>
          <a:p>
            <a:pPr/>
            <a:r>
              <a:t>Each point here is a different task (19 or the previous 66 mentioned)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Models might be used in sensitive decision-making tasks in hiring like resume screening, maybe banks use them to screen loan applications, maybe people ask them for medical diagnoses or advice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Embeddings of prompts. Shows that the distribution of public vs private chat prompts are not exactly the same, but highly overlapping. But notably substantially different from decision-making prompts, which might indicate that a) this analysis might yield very different results there, b) another methodology might useful to think about bias in this</a:t>
            </a:r>
          </a:p>
          <a:p>
            <a:pPr/>
          </a:p>
          <a:p>
            <a:pPr/>
            <a:r>
              <a:t>Red prompts are decision-making prompts from  Evaluating and Mitigating Discrimination in Language Model Decisions, Tamkin et al. 2023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Related to personalization - models might be used to simulate humans to collect survey data. Instead of standing on the street and collecting surveys from people, there’s some interest in personalizing models and then using them to simulate respondents in survey data for other types of research</a:t>
            </a:r>
          </a:p>
          <a:p>
            <a:pPr/>
          </a:p>
          <a:p>
            <a:pPr/>
            <a:r>
              <a:t>More generally - billions of users are using these tools, even small biases can add up to big harms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This talk is about evaluating bias in generative models, but just as a quick overview it’s worth mentioning that there’s already been a lot of work on understanding and mitigating algorithmic bias in ML. But this may or may not directly translate to generative models or LLMs</a:t>
            </a:r>
          </a:p>
          <a:p>
            <a:pPr/>
          </a:p>
          <a:p>
            <a:pPr/>
            <a:r>
              <a:t>Some of the work is not very technical and is more methodological, settling on good definitions and evaluations is important, like this work. But some aspects of the style of work people do here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Initially, what maybe spurred this research is that people audited deployed systems - facial recognition - and found some sort of systemic based on race or gender etc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Then, you know, how do you assign a measurement to these things? Individual notions, statistical group notions, interpolating in between for achievable but finer notions of intersectionality </a:t>
            </a:r>
          </a:p>
          <a:p>
            <a:pPr/>
          </a:p>
          <a:p>
            <a:pPr/>
            <a:r>
              <a:t>People care about causal notions of fairness - maybe it’s fine to treat people differently based on those features if it’s causally related to the task at hand - your model is giving loans, income is a relevant feature </a:t>
            </a:r>
          </a:p>
          <a:p>
            <a:pPr/>
          </a:p>
          <a:p>
            <a:pPr/>
            <a:r>
              <a:t>And then there are other definitions that are beyond equalizing error rates across groups, but using calibration for example. You want predictions to mean what they say in some formal sense, across bias-relevant groups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exterior view of a modern building facade covered with alumin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 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 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1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irst-Person Fairness in Chatbots"/>
          <p:cNvSpPr txBox="1"/>
          <p:nvPr>
            <p:ph type="ctrTitle"/>
          </p:nvPr>
        </p:nvSpPr>
        <p:spPr>
          <a:prstGeom prst="rect">
            <a:avLst/>
          </a:prstGeom>
        </p:spPr>
        <p:txBody>
          <a:bodyPr/>
          <a:lstStyle>
            <a:lvl1pPr>
              <a:defRPr b="0">
                <a:latin typeface="Verdana"/>
                <a:ea typeface="Verdana"/>
                <a:cs typeface="Verdana"/>
                <a:sym typeface="Verdana"/>
              </a:defRPr>
            </a:lvl1pPr>
          </a:lstStyle>
          <a:p>
            <a:pPr/>
            <a:r>
              <a:t>First-Person Fairness in Chatbots</a:t>
            </a:r>
          </a:p>
        </p:txBody>
      </p:sp>
      <p:sp>
        <p:nvSpPr>
          <p:cNvPr id="152" name="Eloundou et al. 2024"/>
          <p:cNvSpPr txBox="1"/>
          <p:nvPr>
            <p:ph type="subTitle" sz="quarter" idx="1"/>
          </p:nvPr>
        </p:nvSpPr>
        <p:spPr>
          <a:prstGeom prst="rect">
            <a:avLst/>
          </a:prstGeom>
        </p:spPr>
        <p:txBody>
          <a:bodyPr/>
          <a:lstStyle>
            <a:lvl1pPr>
              <a:defRPr b="0">
                <a:latin typeface="Verdana"/>
                <a:ea typeface="Verdana"/>
                <a:cs typeface="Verdana"/>
                <a:sym typeface="Verdana"/>
              </a:defRPr>
            </a:lvl1pPr>
          </a:lstStyle>
          <a:p>
            <a:pPr/>
            <a:r>
              <a:t>Eloundou et al. 2024</a:t>
            </a:r>
          </a:p>
        </p:txBody>
      </p:sp>
      <p:sp>
        <p:nvSpPr>
          <p:cNvPr id="153" name="Presentation by V. Gupta"/>
          <p:cNvSpPr txBox="1"/>
          <p:nvPr/>
        </p:nvSpPr>
        <p:spPr>
          <a:xfrm>
            <a:off x="1186803" y="11249947"/>
            <a:ext cx="803691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sz="5000">
                <a:solidFill>
                  <a:srgbClr val="000000"/>
                </a:solidFill>
                <a:latin typeface="Verdana"/>
                <a:ea typeface="Verdana"/>
                <a:cs typeface="Verdana"/>
                <a:sym typeface="Verdana"/>
              </a:defRPr>
            </a:lvl1pPr>
          </a:lstStyle>
          <a:p>
            <a:pPr/>
            <a:r>
              <a:t>Presentation by V. Gupta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Bias in Machine Learning"/>
          <p:cNvSpPr txBox="1"/>
          <p:nvPr>
            <p:ph type="title"/>
          </p:nvPr>
        </p:nvSpPr>
        <p:spPr>
          <a:prstGeom prst="rect">
            <a:avLst/>
          </a:prstGeom>
        </p:spPr>
        <p:txBody>
          <a:bodyPr/>
          <a:lstStyle>
            <a:lvl1pPr>
              <a:defRPr b="0">
                <a:latin typeface="Verdana"/>
                <a:ea typeface="Verdana"/>
                <a:cs typeface="Verdana"/>
                <a:sym typeface="Verdana"/>
              </a:defRPr>
            </a:lvl1pPr>
          </a:lstStyle>
          <a:p>
            <a:pPr/>
            <a:r>
              <a:t>Bias in Machine Learning</a:t>
            </a:r>
          </a:p>
        </p:txBody>
      </p:sp>
      <p:sp>
        <p:nvSpPr>
          <p:cNvPr id="20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07" name="Auditing systems to understand harms…"/>
          <p:cNvSpPr txBox="1"/>
          <p:nvPr>
            <p:ph type="body" idx="1"/>
          </p:nvPr>
        </p:nvSpPr>
        <p:spPr>
          <a:prstGeom prst="rect">
            <a:avLst/>
          </a:prstGeom>
        </p:spPr>
        <p:txBody>
          <a:bodyPr/>
          <a:lstStyle/>
          <a:p>
            <a:pPr marL="597408" indent="-597408" defTabSz="2389572">
              <a:spcBef>
                <a:spcPts val="4400"/>
              </a:spcBef>
              <a:defRPr sz="4704">
                <a:latin typeface="Verdana"/>
                <a:ea typeface="Verdana"/>
                <a:cs typeface="Verdana"/>
                <a:sym typeface="Verdana"/>
              </a:defRPr>
            </a:pPr>
            <a:r>
              <a:t>Auditing systems to understand harms</a:t>
            </a:r>
          </a:p>
          <a:p>
            <a:pPr marL="597408" indent="-597408" defTabSz="2389572">
              <a:spcBef>
                <a:spcPts val="4400"/>
              </a:spcBef>
              <a:defRPr sz="4704">
                <a:latin typeface="Verdana"/>
                <a:ea typeface="Verdana"/>
                <a:cs typeface="Verdana"/>
                <a:sym typeface="Verdana"/>
              </a:defRPr>
            </a:pPr>
            <a:r>
              <a:t>Broadly designing measurements to understand bias</a:t>
            </a:r>
          </a:p>
          <a:p>
            <a:pPr marL="597408" indent="-597408" defTabSz="2389572">
              <a:spcBef>
                <a:spcPts val="4400"/>
              </a:spcBef>
              <a:defRPr sz="4704">
                <a:latin typeface="Verdana"/>
                <a:ea typeface="Verdana"/>
                <a:cs typeface="Verdana"/>
                <a:sym typeface="Verdana"/>
              </a:defRPr>
            </a:pPr>
            <a:r>
              <a:t>Understanding components of the standard pipeline of machine learning</a:t>
            </a:r>
          </a:p>
          <a:p>
            <a:pPr lvl="1" marL="1194816" indent="-597408" defTabSz="2389572">
              <a:spcBef>
                <a:spcPts val="4400"/>
              </a:spcBef>
              <a:defRPr sz="4704">
                <a:latin typeface="Verdana"/>
                <a:ea typeface="Verdana"/>
                <a:cs typeface="Verdana"/>
                <a:sym typeface="Verdana"/>
              </a:defRPr>
            </a:pPr>
            <a:r>
              <a:t>Data bias - underrepresentation, class imbalance, etc. </a:t>
            </a:r>
          </a:p>
          <a:p>
            <a:pPr lvl="1" marL="1194816" indent="-597408" defTabSz="2389572">
              <a:spcBef>
                <a:spcPts val="4400"/>
              </a:spcBef>
              <a:defRPr sz="4704">
                <a:latin typeface="Verdana"/>
                <a:ea typeface="Verdana"/>
                <a:cs typeface="Verdana"/>
                <a:sym typeface="Verdana"/>
              </a:defRPr>
            </a:pPr>
            <a:r>
              <a:t>Post-processing approaches</a:t>
            </a:r>
          </a:p>
          <a:p>
            <a:pPr lvl="1" marL="1194816" indent="-597408" defTabSz="2389572">
              <a:spcBef>
                <a:spcPts val="4400"/>
              </a:spcBef>
              <a:defRPr sz="4704">
                <a:latin typeface="Verdana"/>
                <a:ea typeface="Verdana"/>
                <a:cs typeface="Verdana"/>
                <a:sym typeface="Verdana"/>
              </a:defRPr>
            </a:pPr>
            <a:r>
              <a:t>Learning based - regularization, adaptive data generation, “fairness” constrained optimization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does bias in LLMs / generative models mean?"/>
          <p:cNvSpPr txBox="1"/>
          <p:nvPr>
            <p:ph type="title"/>
          </p:nvPr>
        </p:nvSpPr>
        <p:spPr>
          <a:prstGeom prst="rect">
            <a:avLst/>
          </a:prstGeom>
        </p:spPr>
        <p:txBody>
          <a:bodyPr/>
          <a:lstStyle>
            <a:lvl1pPr defTabSz="1975054">
              <a:defRPr b="0" spc="-137" sz="6885">
                <a:latin typeface="Verdana"/>
                <a:ea typeface="Verdana"/>
                <a:cs typeface="Verdana"/>
                <a:sym typeface="Verdana"/>
              </a:defRPr>
            </a:lvl1pPr>
          </a:lstStyle>
          <a:p>
            <a:pPr/>
            <a:r>
              <a:t>What does bias in LLMs / generative models mean?</a:t>
            </a:r>
          </a:p>
        </p:txBody>
      </p:sp>
      <p:sp>
        <p:nvSpPr>
          <p:cNvPr id="21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13" name="Challenges:…"/>
          <p:cNvSpPr txBox="1"/>
          <p:nvPr>
            <p:ph type="body" idx="1"/>
          </p:nvPr>
        </p:nvSpPr>
        <p:spPr>
          <a:prstGeom prst="rect">
            <a:avLst/>
          </a:prstGeom>
        </p:spPr>
        <p:txBody>
          <a:bodyPr/>
          <a:lstStyle/>
          <a:p>
            <a:pPr>
              <a:defRPr>
                <a:latin typeface="Verdana"/>
                <a:ea typeface="Verdana"/>
                <a:cs typeface="Verdana"/>
                <a:sym typeface="Verdana"/>
              </a:defRPr>
            </a:pPr>
            <a:r>
              <a:t>Challenges:</a:t>
            </a:r>
          </a:p>
          <a:p>
            <a:pPr lvl="1">
              <a:defRPr>
                <a:latin typeface="Verdana"/>
                <a:ea typeface="Verdana"/>
                <a:cs typeface="Verdana"/>
                <a:sym typeface="Verdana"/>
              </a:defRPr>
            </a:pPr>
            <a:r>
              <a:t>Heterogenous, free-form outputs (no “ground truth”)</a:t>
            </a:r>
          </a:p>
          <a:p>
            <a:pPr lvl="1">
              <a:defRPr>
                <a:latin typeface="Verdana"/>
                <a:ea typeface="Verdana"/>
                <a:cs typeface="Verdana"/>
                <a:sym typeface="Verdana"/>
              </a:defRPr>
            </a:pPr>
            <a:r>
              <a:t>General models used for varying downstream tasks</a:t>
            </a:r>
          </a:p>
          <a:p>
            <a:pPr lvl="1">
              <a:defRPr>
                <a:latin typeface="Verdana"/>
                <a:ea typeface="Verdana"/>
                <a:cs typeface="Verdana"/>
                <a:sym typeface="Verdana"/>
              </a:defRPr>
            </a:pPr>
            <a:r>
              <a:t>Complex models, even less clear than before how to mitigate bias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Example of Designing an 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Example of Designing an Evaluation</a:t>
            </a:r>
          </a:p>
        </p:txBody>
      </p:sp>
      <p:sp>
        <p:nvSpPr>
          <p:cNvPr id="21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19" name="First Person Fairness in Chatbots - OpenAI, Eloundou et al."/>
          <p:cNvSpPr txBox="1"/>
          <p:nvPr>
            <p:ph type="body" idx="1"/>
          </p:nvPr>
        </p:nvSpPr>
        <p:spPr>
          <a:prstGeom prst="rect">
            <a:avLst/>
          </a:prstGeom>
        </p:spPr>
        <p:txBody>
          <a:bodyPr/>
          <a:lstStyle>
            <a:lvl1pPr>
              <a:defRPr>
                <a:latin typeface="Verdana"/>
                <a:ea typeface="Verdana"/>
                <a:cs typeface="Verdana"/>
                <a:sym typeface="Verdana"/>
              </a:defRPr>
            </a:lvl1pPr>
          </a:lstStyle>
          <a:p>
            <a:pPr/>
            <a:r>
              <a:t>First Person Fairness in Chatbots - OpenAI, Eloundou et al.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Example of Designing an 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Example of Designing an Evaluation</a:t>
            </a:r>
          </a:p>
        </p:txBody>
      </p:sp>
      <p:sp>
        <p:nvSpPr>
          <p:cNvPr id="22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25" name="First Person Fairness in Chatbots - OpenAI, Eloundou et al.…"/>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First Person Fairness in Chatbots - OpenAI, Eloundou et al. </a:t>
            </a:r>
          </a:p>
          <a:p>
            <a:pPr lvl="1"/>
            <a:r>
              <a:t>A proposed evaluation: providing similar utility to users and not perpetuating harmful stereotypes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Example of Designing an 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Example of Designing an Evaluation</a:t>
            </a:r>
          </a:p>
        </p:txBody>
      </p:sp>
      <p:sp>
        <p:nvSpPr>
          <p:cNvPr id="23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31" name="First Person Fairness in Chatbots - OpenAI, Eloundou et al.…"/>
          <p:cNvSpPr txBox="1"/>
          <p:nvPr>
            <p:ph type="body" idx="1"/>
          </p:nvPr>
        </p:nvSpPr>
        <p:spPr>
          <a:prstGeom prst="rect">
            <a:avLst/>
          </a:prstGeom>
        </p:spPr>
        <p:txBody>
          <a:bodyPr/>
          <a:lstStyle/>
          <a:p>
            <a:pPr>
              <a:defRPr>
                <a:latin typeface="Verdana"/>
                <a:ea typeface="Verdana"/>
                <a:cs typeface="Verdana"/>
                <a:sym typeface="Verdana"/>
              </a:defRPr>
            </a:pPr>
            <a:r>
              <a:t>First Person Fairness in Chatbots - OpenAI, Eloundou et al. </a:t>
            </a:r>
          </a:p>
          <a:p>
            <a:pPr lvl="1">
              <a:defRPr>
                <a:latin typeface="Verdana"/>
                <a:ea typeface="Verdana"/>
                <a:cs typeface="Verdana"/>
                <a:sym typeface="Verdana"/>
              </a:defRPr>
            </a:pPr>
            <a:r>
              <a:t>A proposed evaluation: providing similar utility to users and not perpetuating harmful stereotypes</a:t>
            </a:r>
          </a:p>
          <a:p>
            <a:pPr lvl="1">
              <a:defRPr>
                <a:latin typeface="Verdana"/>
                <a:ea typeface="Verdana"/>
                <a:cs typeface="Verdana"/>
                <a:sym typeface="Verdana"/>
              </a:defRPr>
            </a:pPr>
            <a:r>
              <a:t>Main contributions / results:</a:t>
            </a:r>
          </a:p>
          <a:p>
            <a:pPr lvl="2">
              <a:defRPr>
                <a:latin typeface="Verdana"/>
                <a:ea typeface="Verdana"/>
                <a:cs typeface="Verdana"/>
                <a:sym typeface="Verdana"/>
              </a:defRPr>
            </a:pPr>
            <a:r>
              <a:t>methodology to analyze LLM with this evaluation</a:t>
            </a:r>
          </a:p>
          <a:p>
            <a:pPr lvl="2">
              <a:defRPr>
                <a:latin typeface="Verdana"/>
                <a:ea typeface="Verdana"/>
                <a:cs typeface="Verdana"/>
                <a:sym typeface="Verdana"/>
              </a:defRPr>
            </a:pPr>
            <a:r>
              <a:t>post-training reduces bias often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Example of Designing an 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Example of Designing an Evaluation</a:t>
            </a:r>
          </a:p>
        </p:txBody>
      </p:sp>
      <p:sp>
        <p:nvSpPr>
          <p:cNvPr id="23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37" name="First Person Fairness in Chatbots - OpenAI, Eloundou et al.…"/>
          <p:cNvSpPr txBox="1"/>
          <p:nvPr>
            <p:ph type="body" idx="1"/>
          </p:nvPr>
        </p:nvSpPr>
        <p:spPr>
          <a:prstGeom prst="rect">
            <a:avLst/>
          </a:prstGeom>
        </p:spPr>
        <p:txBody>
          <a:bodyPr/>
          <a:lstStyle/>
          <a:p>
            <a:pPr>
              <a:defRPr>
                <a:latin typeface="Verdana"/>
                <a:ea typeface="Verdana"/>
                <a:cs typeface="Verdana"/>
                <a:sym typeface="Verdana"/>
              </a:defRPr>
            </a:pPr>
            <a:r>
              <a:t>First Person Fairness in Chatbots - OpenAI, Eloundou et al. </a:t>
            </a:r>
          </a:p>
          <a:p>
            <a:pPr lvl="1">
              <a:defRPr>
                <a:latin typeface="Verdana"/>
                <a:ea typeface="Verdana"/>
                <a:cs typeface="Verdana"/>
                <a:sym typeface="Verdana"/>
              </a:defRPr>
            </a:pPr>
            <a:r>
              <a:t>A proposed evaluation: providing similar utility to users and not perpetuating harmful stereotypes</a:t>
            </a:r>
          </a:p>
          <a:p>
            <a:pPr lvl="1">
              <a:defRPr>
                <a:latin typeface="Verdana"/>
                <a:ea typeface="Verdana"/>
                <a:cs typeface="Verdana"/>
                <a:sym typeface="Verdana"/>
              </a:defRPr>
            </a:pPr>
            <a:r>
              <a:t>Main contributions / results:</a:t>
            </a:r>
          </a:p>
          <a:p>
            <a:pPr lvl="2">
              <a:defRPr b="1">
                <a:latin typeface="Verdana"/>
                <a:ea typeface="Verdana"/>
                <a:cs typeface="Verdana"/>
                <a:sym typeface="Verdana"/>
              </a:defRPr>
            </a:pPr>
            <a:r>
              <a:t>methodology to analyze LLM with this evaluation</a:t>
            </a:r>
          </a:p>
          <a:p>
            <a:pPr lvl="2">
              <a:defRPr>
                <a:latin typeface="Verdana"/>
                <a:ea typeface="Verdana"/>
                <a:cs typeface="Verdana"/>
                <a:sym typeface="Verdana"/>
              </a:defRPr>
            </a:pPr>
            <a:r>
              <a:t>post-training reduces bias often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Notion of Fairness"/>
          <p:cNvSpPr txBox="1"/>
          <p:nvPr>
            <p:ph type="title"/>
          </p:nvPr>
        </p:nvSpPr>
        <p:spPr>
          <a:prstGeom prst="rect">
            <a:avLst/>
          </a:prstGeom>
        </p:spPr>
        <p:txBody>
          <a:bodyPr/>
          <a:lstStyle>
            <a:lvl1pPr>
              <a:defRPr b="0">
                <a:latin typeface="Verdana"/>
                <a:ea typeface="Verdana"/>
                <a:cs typeface="Verdana"/>
                <a:sym typeface="Verdana"/>
              </a:defRPr>
            </a:lvl1pPr>
          </a:lstStyle>
          <a:p>
            <a:pPr/>
            <a:r>
              <a:t>Notion of Fairness</a:t>
            </a:r>
          </a:p>
        </p:txBody>
      </p:sp>
      <p:sp>
        <p:nvSpPr>
          <p:cNvPr id="24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41" name="What is the scope?"/>
          <p:cNvSpPr txBox="1"/>
          <p:nvPr>
            <p:ph type="body" idx="1"/>
          </p:nvPr>
        </p:nvSpPr>
        <p:spPr>
          <a:prstGeom prst="rect">
            <a:avLst/>
          </a:prstGeom>
        </p:spPr>
        <p:txBody>
          <a:bodyPr/>
          <a:lstStyle>
            <a:lvl1pPr>
              <a:defRPr>
                <a:latin typeface="Verdana"/>
                <a:ea typeface="Verdana"/>
                <a:cs typeface="Verdana"/>
                <a:sym typeface="Verdana"/>
              </a:defRPr>
            </a:lvl1pPr>
          </a:lstStyle>
          <a:p>
            <a:pPr/>
            <a:r>
              <a:t>What is the scope?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Notion of Fairness"/>
          <p:cNvSpPr txBox="1"/>
          <p:nvPr>
            <p:ph type="title"/>
          </p:nvPr>
        </p:nvSpPr>
        <p:spPr>
          <a:prstGeom prst="rect">
            <a:avLst/>
          </a:prstGeom>
        </p:spPr>
        <p:txBody>
          <a:bodyPr/>
          <a:lstStyle>
            <a:lvl1pPr>
              <a:defRPr b="0">
                <a:latin typeface="Verdana"/>
                <a:ea typeface="Verdana"/>
                <a:cs typeface="Verdana"/>
                <a:sym typeface="Verdana"/>
              </a:defRPr>
            </a:lvl1pPr>
          </a:lstStyle>
          <a:p>
            <a:pPr/>
            <a:r>
              <a:t>Notion of Fairness</a:t>
            </a:r>
          </a:p>
        </p:txBody>
      </p:sp>
      <p:sp>
        <p:nvSpPr>
          <p:cNvPr id="24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47" name="What is the scope?…"/>
          <p:cNvSpPr txBox="1"/>
          <p:nvPr>
            <p:ph type="body" idx="1"/>
          </p:nvPr>
        </p:nvSpPr>
        <p:spPr>
          <a:prstGeom prst="rect">
            <a:avLst/>
          </a:prstGeom>
        </p:spPr>
        <p:txBody>
          <a:bodyPr/>
          <a:lstStyle/>
          <a:p>
            <a:pPr>
              <a:defRPr>
                <a:latin typeface="Verdana"/>
                <a:ea typeface="Verdana"/>
                <a:cs typeface="Verdana"/>
                <a:sym typeface="Verdana"/>
              </a:defRPr>
            </a:pPr>
            <a:r>
              <a:t>What is the scope?</a:t>
            </a:r>
          </a:p>
          <a:p>
            <a:pPr>
              <a:defRPr>
                <a:latin typeface="Verdana"/>
                <a:ea typeface="Verdana"/>
                <a:cs typeface="Verdana"/>
                <a:sym typeface="Verdana"/>
              </a:defRPr>
            </a:pPr>
            <a:r>
              <a:t>“First-person” fairness - fairness towards users</a:t>
            </a:r>
          </a:p>
          <a:p>
            <a:pPr lvl="1">
              <a:defRPr>
                <a:latin typeface="Verdana"/>
                <a:ea typeface="Verdana"/>
                <a:cs typeface="Verdana"/>
                <a:sym typeface="Verdana"/>
              </a:defRPr>
            </a:pPr>
            <a:r>
              <a:t>Users interact with models for personalized assistance</a:t>
            </a:r>
          </a:p>
          <a:p>
            <a:pPr lvl="1">
              <a:defRPr>
                <a:latin typeface="Verdana"/>
                <a:ea typeface="Verdana"/>
                <a:cs typeface="Verdana"/>
                <a:sym typeface="Verdana"/>
              </a:defRPr>
            </a:pPr>
            <a:r>
              <a:t>Not exactly related to fairness wrt decision-making </a:t>
            </a:r>
          </a:p>
          <a:p>
            <a:pPr lvl="1">
              <a:defRPr>
                <a:latin typeface="Verdana"/>
                <a:ea typeface="Verdana"/>
                <a:cs typeface="Verdana"/>
                <a:sym typeface="Verdana"/>
              </a:defRPr>
            </a:pPr>
            <a:r>
              <a:t>Tension between fairness and personalization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Notion of Fairness"/>
          <p:cNvSpPr txBox="1"/>
          <p:nvPr>
            <p:ph type="title"/>
          </p:nvPr>
        </p:nvSpPr>
        <p:spPr>
          <a:prstGeom prst="rect">
            <a:avLst/>
          </a:prstGeom>
        </p:spPr>
        <p:txBody>
          <a:bodyPr/>
          <a:lstStyle>
            <a:lvl1pPr>
              <a:defRPr b="0">
                <a:latin typeface="Verdana"/>
                <a:ea typeface="Verdana"/>
                <a:cs typeface="Verdana"/>
                <a:sym typeface="Verdana"/>
              </a:defRPr>
            </a:lvl1pPr>
          </a:lstStyle>
          <a:p>
            <a:pPr/>
            <a:r>
              <a:t>Notion of Fairness</a:t>
            </a:r>
          </a:p>
        </p:txBody>
      </p:sp>
      <p:sp>
        <p:nvSpPr>
          <p:cNvPr id="25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53" name="What is the scope?…"/>
          <p:cNvSpPr txBox="1"/>
          <p:nvPr>
            <p:ph type="body" idx="1"/>
          </p:nvPr>
        </p:nvSpPr>
        <p:spPr>
          <a:prstGeom prst="rect">
            <a:avLst/>
          </a:prstGeom>
        </p:spPr>
        <p:txBody>
          <a:bodyPr/>
          <a:lstStyle/>
          <a:p>
            <a:pPr>
              <a:defRPr>
                <a:latin typeface="Verdana"/>
                <a:ea typeface="Verdana"/>
                <a:cs typeface="Verdana"/>
                <a:sym typeface="Verdana"/>
              </a:defRPr>
            </a:pPr>
            <a:r>
              <a:t>What is the scope?</a:t>
            </a:r>
          </a:p>
          <a:p>
            <a:pPr>
              <a:defRPr>
                <a:latin typeface="Verdana"/>
                <a:ea typeface="Verdana"/>
                <a:cs typeface="Verdana"/>
                <a:sym typeface="Verdana"/>
              </a:defRPr>
            </a:pPr>
            <a:r>
              <a:t>“First-person” fairness - fairness towards users</a:t>
            </a:r>
          </a:p>
          <a:p>
            <a:pPr>
              <a:defRPr>
                <a:latin typeface="Verdana"/>
                <a:ea typeface="Verdana"/>
                <a:cs typeface="Verdana"/>
                <a:sym typeface="Verdana"/>
              </a:defRPr>
            </a:pPr>
            <a:r>
              <a:t>“Third-person” fairness - fairness towards users being classified</a:t>
            </a:r>
          </a:p>
          <a:p>
            <a:pPr lvl="1">
              <a:defRPr>
                <a:latin typeface="Verdana"/>
                <a:ea typeface="Verdana"/>
                <a:cs typeface="Verdana"/>
                <a:sym typeface="Verdana"/>
              </a:defRPr>
            </a:pPr>
            <a:r>
              <a:t>Individual users are not the ones using the models</a:t>
            </a:r>
          </a:p>
          <a:p>
            <a:pPr lvl="1">
              <a:defRPr>
                <a:latin typeface="Verdana"/>
                <a:ea typeface="Verdana"/>
                <a:cs typeface="Verdana"/>
                <a:sym typeface="Verdana"/>
              </a:defRPr>
            </a:pPr>
            <a:r>
              <a:t>Centralized decision-making authority - banks, companies, etc.</a:t>
            </a:r>
          </a:p>
          <a:p>
            <a:pPr lvl="1">
              <a:defRPr>
                <a:latin typeface="Verdana"/>
                <a:ea typeface="Verdana"/>
                <a:cs typeface="Verdana"/>
                <a:sym typeface="Verdana"/>
              </a:defRPr>
            </a:pPr>
            <a:r>
              <a:t>Prior algorithmic bias work thinks about harm like this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5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59" name="First-person fairness: LLM use cases are often first person"/>
          <p:cNvSpPr txBox="1"/>
          <p:nvPr>
            <p:ph type="body" idx="1"/>
          </p:nvPr>
        </p:nvSpPr>
        <p:spPr>
          <a:prstGeom prst="rect">
            <a:avLst/>
          </a:prstGeom>
        </p:spPr>
        <p:txBody>
          <a:bodyPr/>
          <a:lstStyle>
            <a:lvl1pPr>
              <a:defRPr>
                <a:latin typeface="Verdana"/>
                <a:ea typeface="Verdana"/>
                <a:cs typeface="Verdana"/>
                <a:sym typeface="Verdana"/>
              </a:defRPr>
            </a:lvl1pPr>
          </a:lstStyle>
          <a:p>
            <a:pPr/>
            <a:r>
              <a:t>First-person fairness: LLM use cases are often first person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Why does it matter?"/>
          <p:cNvSpPr txBox="1"/>
          <p:nvPr>
            <p:ph type="title"/>
          </p:nvPr>
        </p:nvSpPr>
        <p:spPr>
          <a:prstGeom prst="rect">
            <a:avLst/>
          </a:prstGeom>
        </p:spPr>
        <p:txBody>
          <a:bodyPr/>
          <a:lstStyle>
            <a:lvl1pPr>
              <a:defRPr b="0">
                <a:latin typeface="Verdana"/>
                <a:ea typeface="Verdana"/>
                <a:cs typeface="Verdana"/>
                <a:sym typeface="Verdana"/>
              </a:defRPr>
            </a:lvl1pPr>
          </a:lstStyle>
          <a:p>
            <a:pPr/>
            <a:r>
              <a:t>Why does it matter?</a:t>
            </a:r>
          </a:p>
        </p:txBody>
      </p:sp>
      <p:sp>
        <p:nvSpPr>
          <p:cNvPr id="15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59"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6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65" name="First-person fairness: LLM use cases are often first person…"/>
          <p:cNvSpPr txBox="1"/>
          <p:nvPr>
            <p:ph type="body" idx="1"/>
          </p:nvPr>
        </p:nvSpPr>
        <p:spPr>
          <a:prstGeom prst="rect">
            <a:avLst/>
          </a:prstGeom>
        </p:spPr>
        <p:txBody>
          <a:bodyPr/>
          <a:lstStyle/>
          <a:p>
            <a:pPr>
              <a:defRPr>
                <a:latin typeface="Verdana"/>
                <a:ea typeface="Verdana"/>
                <a:cs typeface="Verdana"/>
                <a:sym typeface="Verdana"/>
              </a:defRPr>
            </a:pPr>
            <a:r>
              <a:t>First-person fairness: LLM use cases are often first person</a:t>
            </a:r>
          </a:p>
          <a:p>
            <a:pPr>
              <a:defRPr>
                <a:latin typeface="Verdana"/>
                <a:ea typeface="Verdana"/>
                <a:cs typeface="Verdana"/>
                <a:sym typeface="Verdana"/>
              </a:defRPr>
            </a:pPr>
            <a:r>
              <a:t>What aspect of “first-person” fairness?</a:t>
            </a:r>
          </a:p>
          <a:p>
            <a:pPr lvl="1">
              <a:defRPr>
                <a:latin typeface="Verdana"/>
                <a:ea typeface="Verdana"/>
                <a:cs typeface="Verdana"/>
                <a:sym typeface="Verdana"/>
              </a:defRPr>
            </a:pPr>
            <a:r>
              <a:t>(Binary) gender bias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7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71" name="Different use cases…"/>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Different use cases</a:t>
            </a:r>
          </a:p>
          <a:p>
            <a:pPr lvl="1"/>
            <a:r>
              <a:t>66 tasks in 9 domains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7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77" name="Different use cases…"/>
          <p:cNvSpPr txBox="1"/>
          <p:nvPr>
            <p:ph type="body" idx="1"/>
          </p:nvPr>
        </p:nvSpPr>
        <p:spPr>
          <a:prstGeom prst="rect">
            <a:avLst/>
          </a:prstGeom>
        </p:spPr>
        <p:txBody>
          <a:bodyPr numCol="2" spcCol="1098550"/>
          <a:lstStyle/>
          <a:p>
            <a:pPr>
              <a:defRPr>
                <a:latin typeface="Verdana"/>
                <a:ea typeface="Verdana"/>
                <a:cs typeface="Verdana"/>
                <a:sym typeface="Verdana"/>
              </a:defRPr>
            </a:pPr>
            <a:r>
              <a:t>Different use cases</a:t>
            </a:r>
          </a:p>
          <a:p>
            <a:pPr lvl="1">
              <a:defRPr>
                <a:latin typeface="Verdana"/>
                <a:ea typeface="Verdana"/>
                <a:cs typeface="Verdana"/>
                <a:sym typeface="Verdana"/>
              </a:defRPr>
            </a:pPr>
            <a:r>
              <a:t>66 tasks in 9 domains</a:t>
            </a:r>
          </a:p>
          <a:p>
            <a:pPr lvl="2">
              <a:defRPr>
                <a:latin typeface="Verdana"/>
                <a:ea typeface="Verdana"/>
                <a:cs typeface="Verdana"/>
                <a:sym typeface="Verdana"/>
              </a:defRPr>
            </a:pPr>
            <a:r>
              <a:t>Art</a:t>
            </a:r>
          </a:p>
          <a:p>
            <a:pPr lvl="2">
              <a:defRPr>
                <a:latin typeface="Verdana"/>
                <a:ea typeface="Verdana"/>
                <a:cs typeface="Verdana"/>
                <a:sym typeface="Verdana"/>
              </a:defRPr>
            </a:pPr>
            <a:r>
              <a:t>Business &amp; Marketing</a:t>
            </a:r>
          </a:p>
          <a:p>
            <a:pPr lvl="2">
              <a:defRPr>
                <a:latin typeface="Verdana"/>
                <a:ea typeface="Verdana"/>
                <a:cs typeface="Verdana"/>
                <a:sym typeface="Verdana"/>
              </a:defRPr>
            </a:pPr>
            <a:r>
              <a:t>Education</a:t>
            </a:r>
          </a:p>
          <a:p>
            <a:pPr lvl="2">
              <a:defRPr>
                <a:latin typeface="Verdana"/>
                <a:ea typeface="Verdana"/>
                <a:cs typeface="Verdana"/>
                <a:sym typeface="Verdana"/>
              </a:defRPr>
            </a:pPr>
            <a:r>
              <a:t>Employment</a:t>
            </a:r>
          </a:p>
          <a:p>
            <a:pPr lvl="2">
              <a:defRPr>
                <a:latin typeface="Verdana"/>
                <a:ea typeface="Verdana"/>
                <a:cs typeface="Verdana"/>
                <a:sym typeface="Verdana"/>
              </a:defRPr>
            </a:pPr>
            <a:r>
              <a:t>Entertainment</a:t>
            </a:r>
          </a:p>
          <a:p>
            <a:pPr lvl="2">
              <a:defRPr>
                <a:latin typeface="Verdana"/>
                <a:ea typeface="Verdana"/>
                <a:cs typeface="Verdana"/>
                <a:sym typeface="Verdana"/>
              </a:defRPr>
            </a:pPr>
          </a:p>
          <a:p>
            <a:pPr lvl="2">
              <a:defRPr>
                <a:latin typeface="Verdana"/>
                <a:ea typeface="Verdana"/>
                <a:cs typeface="Verdana"/>
                <a:sym typeface="Verdana"/>
              </a:defRPr>
            </a:pPr>
          </a:p>
          <a:p>
            <a:pPr lvl="2">
              <a:defRPr>
                <a:latin typeface="Verdana"/>
                <a:ea typeface="Verdana"/>
                <a:cs typeface="Verdana"/>
                <a:sym typeface="Verdana"/>
              </a:defRPr>
            </a:pPr>
            <a:r>
              <a:t>Health</a:t>
            </a:r>
          </a:p>
          <a:p>
            <a:pPr lvl="2">
              <a:defRPr>
                <a:latin typeface="Verdana"/>
                <a:ea typeface="Verdana"/>
                <a:cs typeface="Verdana"/>
                <a:sym typeface="Verdana"/>
              </a:defRPr>
            </a:pPr>
            <a:r>
              <a:t>Legal</a:t>
            </a:r>
          </a:p>
          <a:p>
            <a:pPr lvl="2">
              <a:defRPr>
                <a:latin typeface="Verdana"/>
                <a:ea typeface="Verdana"/>
                <a:cs typeface="Verdana"/>
                <a:sym typeface="Verdana"/>
              </a:defRPr>
            </a:pPr>
            <a:r>
              <a:t>Technology</a:t>
            </a:r>
          </a:p>
          <a:p>
            <a:pPr lvl="2">
              <a:defRPr>
                <a:latin typeface="Verdana"/>
                <a:ea typeface="Verdana"/>
                <a:cs typeface="Verdana"/>
                <a:sym typeface="Verdana"/>
              </a:defRPr>
            </a:pPr>
            <a:r>
              <a:t>Travel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8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83" name="Different use cases…"/>
          <p:cNvSpPr txBox="1"/>
          <p:nvPr>
            <p:ph type="body" idx="1"/>
          </p:nvPr>
        </p:nvSpPr>
        <p:spPr>
          <a:prstGeom prst="rect">
            <a:avLst/>
          </a:prstGeom>
        </p:spPr>
        <p:txBody>
          <a:bodyPr numCol="2" spcCol="1098550"/>
          <a:lstStyle/>
          <a:p>
            <a:pPr>
              <a:defRPr>
                <a:latin typeface="Verdana"/>
                <a:ea typeface="Verdana"/>
                <a:cs typeface="Verdana"/>
                <a:sym typeface="Verdana"/>
              </a:defRPr>
            </a:pPr>
            <a:r>
              <a:t>Different use cases</a:t>
            </a:r>
          </a:p>
          <a:p>
            <a:pPr lvl="1">
              <a:defRPr>
                <a:latin typeface="Verdana"/>
                <a:ea typeface="Verdana"/>
                <a:cs typeface="Verdana"/>
                <a:sym typeface="Verdana"/>
              </a:defRPr>
            </a:pPr>
            <a:r>
              <a:t>66 tasks in 9 domains</a:t>
            </a:r>
          </a:p>
          <a:p>
            <a:pPr lvl="2">
              <a:defRPr>
                <a:latin typeface="Verdana"/>
                <a:ea typeface="Verdana"/>
                <a:cs typeface="Verdana"/>
                <a:sym typeface="Verdana"/>
              </a:defRPr>
            </a:pPr>
            <a:r>
              <a:t>Art</a:t>
            </a:r>
          </a:p>
          <a:p>
            <a:pPr lvl="3">
              <a:defRPr>
                <a:latin typeface="Verdana"/>
                <a:ea typeface="Verdana"/>
                <a:cs typeface="Verdana"/>
                <a:sym typeface="Verdana"/>
              </a:defRPr>
            </a:pPr>
            <a:r>
              <a:t>Write a poem</a:t>
            </a:r>
          </a:p>
          <a:p>
            <a:pPr lvl="2">
              <a:defRPr>
                <a:latin typeface="Verdana"/>
                <a:ea typeface="Verdana"/>
                <a:cs typeface="Verdana"/>
                <a:sym typeface="Verdana"/>
              </a:defRPr>
            </a:pPr>
            <a:r>
              <a:t>Education</a:t>
            </a:r>
          </a:p>
          <a:p>
            <a:pPr lvl="3">
              <a:defRPr>
                <a:latin typeface="Verdana"/>
                <a:ea typeface="Verdana"/>
                <a:cs typeface="Verdana"/>
                <a:sym typeface="Verdana"/>
              </a:defRPr>
            </a:pPr>
            <a:r>
              <a:t>Summarize text</a:t>
            </a:r>
          </a:p>
          <a:p>
            <a:pPr lvl="2">
              <a:defRPr>
                <a:latin typeface="Verdana"/>
                <a:ea typeface="Verdana"/>
                <a:cs typeface="Verdana"/>
                <a:sym typeface="Verdana"/>
              </a:defRPr>
            </a:pPr>
          </a:p>
          <a:p>
            <a:pPr lvl="2">
              <a:defRPr>
                <a:latin typeface="Verdana"/>
                <a:ea typeface="Verdana"/>
                <a:cs typeface="Verdana"/>
                <a:sym typeface="Verdana"/>
              </a:defRPr>
            </a:pPr>
          </a:p>
          <a:p>
            <a:pPr lvl="2">
              <a:defRPr>
                <a:latin typeface="Verdana"/>
                <a:ea typeface="Verdana"/>
                <a:cs typeface="Verdana"/>
                <a:sym typeface="Verdana"/>
              </a:defRPr>
            </a:pPr>
          </a:p>
          <a:p>
            <a:pPr lvl="2">
              <a:defRPr>
                <a:latin typeface="Verdana"/>
                <a:ea typeface="Verdana"/>
                <a:cs typeface="Verdana"/>
                <a:sym typeface="Verdana"/>
              </a:defRPr>
            </a:pPr>
            <a:r>
              <a:t>Health</a:t>
            </a:r>
          </a:p>
          <a:p>
            <a:pPr lvl="3">
              <a:defRPr>
                <a:latin typeface="Verdana"/>
                <a:ea typeface="Verdana"/>
                <a:cs typeface="Verdana"/>
                <a:sym typeface="Verdana"/>
              </a:defRPr>
            </a:pPr>
            <a:r>
              <a:t>Explain medical procedure</a:t>
            </a:r>
          </a:p>
          <a:p>
            <a:pPr lvl="2">
              <a:defRPr>
                <a:latin typeface="Verdana"/>
                <a:ea typeface="Verdana"/>
                <a:cs typeface="Verdana"/>
                <a:sym typeface="Verdana"/>
              </a:defRPr>
            </a:pPr>
            <a:r>
              <a:t>Technology</a:t>
            </a:r>
          </a:p>
          <a:p>
            <a:pPr lvl="3">
              <a:defRPr>
                <a:latin typeface="Verdana"/>
                <a:ea typeface="Verdana"/>
                <a:cs typeface="Verdana"/>
                <a:sym typeface="Verdana"/>
              </a:defRPr>
            </a:pPr>
            <a:r>
              <a:t>Write python code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8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89" name="Q: how to evaluate bias in free-form chat?"/>
          <p:cNvSpPr txBox="1"/>
          <p:nvPr>
            <p:ph type="body" idx="1"/>
          </p:nvPr>
        </p:nvSpPr>
        <p:spPr>
          <a:prstGeom prst="rect">
            <a:avLst/>
          </a:prstGeom>
        </p:spPr>
        <p:txBody>
          <a:bodyPr/>
          <a:lstStyle>
            <a:lvl1pPr>
              <a:defRPr>
                <a:latin typeface="Verdana"/>
                <a:ea typeface="Verdana"/>
                <a:cs typeface="Verdana"/>
                <a:sym typeface="Verdana"/>
              </a:defRPr>
            </a:lvl1pPr>
          </a:lstStyle>
          <a:p>
            <a:pPr/>
            <a:r>
              <a:t>Q: how to evaluate bias in free-form chat?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Refining the Problem"/>
          <p:cNvSpPr txBox="1"/>
          <p:nvPr>
            <p:ph type="title"/>
          </p:nvPr>
        </p:nvSpPr>
        <p:spPr>
          <a:prstGeom prst="rect">
            <a:avLst/>
          </a:prstGeom>
        </p:spPr>
        <p:txBody>
          <a:bodyPr/>
          <a:lstStyle>
            <a:lvl1pPr>
              <a:defRPr b="0">
                <a:latin typeface="Verdana"/>
                <a:ea typeface="Verdana"/>
                <a:cs typeface="Verdana"/>
                <a:sym typeface="Verdana"/>
              </a:defRPr>
            </a:lvl1pPr>
          </a:lstStyle>
          <a:p>
            <a:pPr/>
            <a:r>
              <a:t>Refining the Problem</a:t>
            </a:r>
          </a:p>
        </p:txBody>
      </p:sp>
      <p:sp>
        <p:nvSpPr>
          <p:cNvPr id="29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95" name="Q: how to evaluate bias in free-form chat?…"/>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Q: how to evaluate bias in free-form chat?</a:t>
            </a:r>
          </a:p>
          <a:p>
            <a:pPr lvl="1"/>
            <a:r>
              <a:t>Compare “harmful stereotypes” in responses given to men vs. women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29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99" name="How do we compare responses given to men vs. women?…"/>
          <p:cNvSpPr txBox="1"/>
          <p:nvPr>
            <p:ph type="body" idx="1"/>
          </p:nvPr>
        </p:nvSpPr>
        <p:spPr>
          <a:prstGeom prst="rect">
            <a:avLst/>
          </a:prstGeom>
        </p:spPr>
        <p:txBody>
          <a:bodyPr/>
          <a:lstStyle/>
          <a:p>
            <a:pPr>
              <a:defRPr>
                <a:latin typeface="Verdana"/>
                <a:ea typeface="Verdana"/>
                <a:cs typeface="Verdana"/>
                <a:sym typeface="Verdana"/>
              </a:defRPr>
            </a:pPr>
            <a:r>
              <a:t>How do we compare responses given to men vs. women?</a:t>
            </a:r>
          </a:p>
          <a:p>
            <a:pPr lvl="1">
              <a:defRPr>
                <a:latin typeface="Verdana"/>
                <a:ea typeface="Verdana"/>
                <a:cs typeface="Verdana"/>
                <a:sym typeface="Verdana"/>
              </a:defRPr>
            </a:pPr>
            <a:r>
              <a:t>Use names</a:t>
            </a:r>
          </a:p>
          <a:p>
            <a:pPr lvl="1">
              <a:defRPr>
                <a:latin typeface="Verdana"/>
                <a:ea typeface="Verdana"/>
                <a:cs typeface="Verdana"/>
                <a:sym typeface="Verdana"/>
              </a:defRPr>
            </a:pPr>
            <a:r>
              <a:t>Assumption: can infer gender from name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0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05" name="Use names…"/>
          <p:cNvSpPr txBox="1"/>
          <p:nvPr>
            <p:ph type="body" idx="1"/>
          </p:nvPr>
        </p:nvSpPr>
        <p:spPr>
          <a:prstGeom prst="rect">
            <a:avLst/>
          </a:prstGeom>
        </p:spPr>
        <p:txBody>
          <a:bodyPr/>
          <a:lstStyle/>
          <a:p>
            <a:pPr>
              <a:defRPr>
                <a:latin typeface="Verdana"/>
                <a:ea typeface="Verdana"/>
                <a:cs typeface="Verdana"/>
                <a:sym typeface="Verdana"/>
              </a:defRPr>
            </a:pPr>
            <a:r>
              <a:t>Use names</a:t>
            </a:r>
          </a:p>
          <a:p>
            <a:pPr>
              <a:defRPr>
                <a:latin typeface="Verdana"/>
                <a:ea typeface="Verdana"/>
                <a:cs typeface="Verdana"/>
                <a:sym typeface="Verdana"/>
              </a:defRPr>
            </a:pPr>
            <a:r>
              <a:t>LLMs often have user names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0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09" name="Use names…"/>
          <p:cNvSpPr txBox="1"/>
          <p:nvPr>
            <p:ph type="body" idx="1"/>
          </p:nvPr>
        </p:nvSpPr>
        <p:spPr>
          <a:prstGeom prst="rect">
            <a:avLst/>
          </a:prstGeom>
        </p:spPr>
        <p:txBody>
          <a:bodyPr/>
          <a:lstStyle/>
          <a:p>
            <a:pPr>
              <a:defRPr>
                <a:latin typeface="Verdana"/>
                <a:ea typeface="Verdana"/>
                <a:cs typeface="Verdana"/>
                <a:sym typeface="Verdana"/>
              </a:defRPr>
            </a:pPr>
            <a:r>
              <a:t>Use names</a:t>
            </a:r>
          </a:p>
          <a:p>
            <a:pPr>
              <a:defRPr>
                <a:latin typeface="Verdana"/>
                <a:ea typeface="Verdana"/>
                <a:cs typeface="Verdana"/>
                <a:sym typeface="Verdana"/>
              </a:defRPr>
            </a:pPr>
            <a:r>
              <a:t>LLMs often have user names </a:t>
            </a:r>
          </a:p>
          <a:p>
            <a:pPr lvl="1">
              <a:defRPr>
                <a:latin typeface="Verdana"/>
                <a:ea typeface="Verdana"/>
                <a:cs typeface="Verdana"/>
                <a:sym typeface="Verdana"/>
              </a:defRPr>
            </a:pPr>
            <a:r>
              <a:t>ChatGPT “memory”</a:t>
            </a:r>
          </a:p>
        </p:txBody>
      </p:sp>
      <p:pic>
        <p:nvPicPr>
          <p:cNvPr id="310" name="Screen Shot 2025-02-23 at 10.41.29 PM.png" descr="Screen Shot 2025-02-23 at 10.41.29 PM.png"/>
          <p:cNvPicPr>
            <a:picLocks noChangeAspect="1"/>
          </p:cNvPicPr>
          <p:nvPr/>
        </p:nvPicPr>
        <p:blipFill>
          <a:blip r:embed="rId3">
            <a:extLst/>
          </a:blip>
          <a:stretch>
            <a:fillRect/>
          </a:stretch>
        </p:blipFill>
        <p:spPr>
          <a:xfrm>
            <a:off x="9950793" y="5051012"/>
            <a:ext cx="13844289" cy="811753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15"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16" name="Use names…"/>
          <p:cNvSpPr txBox="1"/>
          <p:nvPr>
            <p:ph type="body" idx="1"/>
          </p:nvPr>
        </p:nvSpPr>
        <p:spPr>
          <a:prstGeom prst="rect">
            <a:avLst/>
          </a:prstGeom>
        </p:spPr>
        <p:txBody>
          <a:bodyPr/>
          <a:lstStyle/>
          <a:p>
            <a:pPr>
              <a:defRPr>
                <a:latin typeface="Verdana"/>
                <a:ea typeface="Verdana"/>
                <a:cs typeface="Verdana"/>
                <a:sym typeface="Verdana"/>
              </a:defRPr>
            </a:pPr>
            <a:r>
              <a:t>Use names</a:t>
            </a:r>
          </a:p>
          <a:p>
            <a:pPr>
              <a:defRPr>
                <a:latin typeface="Verdana"/>
                <a:ea typeface="Verdana"/>
                <a:cs typeface="Verdana"/>
                <a:sym typeface="Verdana"/>
              </a:defRPr>
            </a:pPr>
            <a:r>
              <a:t>LLMs often have user names </a:t>
            </a:r>
          </a:p>
          <a:p>
            <a:pPr lvl="1">
              <a:defRPr>
                <a:latin typeface="Verdana"/>
                <a:ea typeface="Verdana"/>
                <a:cs typeface="Verdana"/>
                <a:sym typeface="Verdana"/>
              </a:defRPr>
            </a:pPr>
            <a:r>
              <a:t>ChatGPT “memory”</a:t>
            </a:r>
          </a:p>
        </p:txBody>
      </p:sp>
      <p:pic>
        <p:nvPicPr>
          <p:cNvPr id="317" name="Screen Shot 2025-02-23 at 10.41.29 PM.png" descr="Screen Shot 2025-02-23 at 10.41.29 PM.png"/>
          <p:cNvPicPr>
            <a:picLocks noChangeAspect="1"/>
          </p:cNvPicPr>
          <p:nvPr/>
        </p:nvPicPr>
        <p:blipFill>
          <a:blip r:embed="rId3">
            <a:extLst/>
          </a:blip>
          <a:stretch>
            <a:fillRect/>
          </a:stretch>
        </p:blipFill>
        <p:spPr>
          <a:xfrm>
            <a:off x="9950793" y="5051012"/>
            <a:ext cx="13844289" cy="8117536"/>
          </a:xfrm>
          <a:prstGeom prst="rect">
            <a:avLst/>
          </a:prstGeom>
          <a:ln w="12700">
            <a:miter lim="400000"/>
          </a:ln>
        </p:spPr>
      </p:pic>
      <p:pic>
        <p:nvPicPr>
          <p:cNvPr id="318" name="Screen Shot 2025-02-24 at 4.36.34 PM.png" descr="Screen Shot 2025-02-24 at 4.36.34 PM.png"/>
          <p:cNvPicPr>
            <a:picLocks noChangeAspect="1"/>
          </p:cNvPicPr>
          <p:nvPr/>
        </p:nvPicPr>
        <p:blipFill>
          <a:blip r:embed="rId4">
            <a:extLst/>
          </a:blip>
          <a:stretch>
            <a:fillRect/>
          </a:stretch>
        </p:blipFill>
        <p:spPr>
          <a:xfrm>
            <a:off x="5765800" y="4826860"/>
            <a:ext cx="12852400" cy="70993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Why does it matter?"/>
          <p:cNvSpPr txBox="1"/>
          <p:nvPr>
            <p:ph type="title"/>
          </p:nvPr>
        </p:nvSpPr>
        <p:spPr>
          <a:prstGeom prst="rect">
            <a:avLst/>
          </a:prstGeom>
        </p:spPr>
        <p:txBody>
          <a:bodyPr/>
          <a:lstStyle>
            <a:lvl1pPr>
              <a:defRPr b="0">
                <a:latin typeface="Verdana"/>
                <a:ea typeface="Verdana"/>
                <a:cs typeface="Verdana"/>
                <a:sym typeface="Verdana"/>
              </a:defRPr>
            </a:lvl1pPr>
          </a:lstStyle>
          <a:p>
            <a:pPr/>
            <a:r>
              <a:t>Why does it matter?</a:t>
            </a:r>
          </a:p>
        </p:txBody>
      </p:sp>
      <p:sp>
        <p:nvSpPr>
          <p:cNvPr id="16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65" name="LLMs are next-token predictors, do they reproduce human bias?"/>
          <p:cNvSpPr txBox="1"/>
          <p:nvPr>
            <p:ph type="body" idx="1"/>
          </p:nvPr>
        </p:nvSpPr>
        <p:spPr>
          <a:prstGeom prst="rect">
            <a:avLst/>
          </a:prstGeom>
        </p:spPr>
        <p:txBody>
          <a:bodyPr/>
          <a:lstStyle>
            <a:lvl1pPr>
              <a:defRPr>
                <a:latin typeface="Verdana"/>
                <a:ea typeface="Verdana"/>
                <a:cs typeface="Verdana"/>
                <a:sym typeface="Verdana"/>
              </a:defRPr>
            </a:lvl1pPr>
          </a:lstStyle>
          <a:p>
            <a:pPr/>
            <a:r>
              <a:t>LLMs are next-token predictors, do they reproduce human bias?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23"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24" name="Analyzing millions of chats to understand bias in aggregate"/>
          <p:cNvSpPr txBox="1"/>
          <p:nvPr>
            <p:ph type="body" idx="1"/>
          </p:nvPr>
        </p:nvSpPr>
        <p:spPr>
          <a:prstGeom prst="rect">
            <a:avLst/>
          </a:prstGeom>
        </p:spPr>
        <p:txBody>
          <a:bodyPr/>
          <a:lstStyle>
            <a:lvl1pPr>
              <a:defRPr>
                <a:latin typeface="Verdana"/>
                <a:ea typeface="Verdana"/>
                <a:cs typeface="Verdana"/>
                <a:sym typeface="Verdana"/>
              </a:defRPr>
            </a:lvl1pPr>
          </a:lstStyle>
          <a:p>
            <a:pPr/>
            <a:r>
              <a:t>Analyzing millions of chats to understand bias in aggregate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29"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30" name="Analyzing millions of chats to understand bias in aggregate…"/>
          <p:cNvSpPr txBox="1"/>
          <p:nvPr>
            <p:ph type="body" idx="1"/>
          </p:nvPr>
        </p:nvSpPr>
        <p:spPr>
          <a:prstGeom prst="rect">
            <a:avLst/>
          </a:prstGeom>
        </p:spPr>
        <p:txBody>
          <a:bodyPr/>
          <a:lstStyle/>
          <a:p>
            <a:pPr>
              <a:defRPr>
                <a:latin typeface="Verdana"/>
                <a:ea typeface="Verdana"/>
                <a:cs typeface="Verdana"/>
                <a:sym typeface="Verdana"/>
              </a:defRPr>
            </a:pPr>
            <a:r>
              <a:t>Analyzing millions of chats to understand bias in aggregate</a:t>
            </a:r>
          </a:p>
          <a:p>
            <a:pPr>
              <a:defRPr>
                <a:latin typeface="Verdana"/>
                <a:ea typeface="Verdana"/>
                <a:cs typeface="Verdana"/>
                <a:sym typeface="Verdana"/>
              </a:defRPr>
            </a:pPr>
            <a:r>
              <a:t>How do they do this?</a:t>
            </a:r>
          </a:p>
          <a:p>
            <a:pPr lvl="1">
              <a:defRPr>
                <a:latin typeface="Verdana"/>
                <a:ea typeface="Verdana"/>
                <a:cs typeface="Verdana"/>
                <a:sym typeface="Verdana"/>
              </a:defRPr>
            </a:pPr>
            <a:r>
              <a:t>Using a LLM to analyze bias overall</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35"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36" name="Overall:…"/>
          <p:cNvSpPr txBox="1"/>
          <p:nvPr>
            <p:ph type="body" idx="1"/>
          </p:nvPr>
        </p:nvSpPr>
        <p:spPr>
          <a:prstGeom prst="rect">
            <a:avLst/>
          </a:prstGeom>
        </p:spPr>
        <p:txBody>
          <a:bodyPr/>
          <a:lstStyle/>
          <a:p>
            <a:pPr>
              <a:defRPr>
                <a:latin typeface="Verdana"/>
                <a:ea typeface="Verdana"/>
                <a:cs typeface="Verdana"/>
                <a:sym typeface="Verdana"/>
              </a:defRPr>
            </a:pPr>
            <a:r>
              <a:t>Overall:</a:t>
            </a:r>
          </a:p>
          <a:p>
            <a:pPr lvl="1">
              <a:defRPr>
                <a:latin typeface="Verdana"/>
                <a:ea typeface="Verdana"/>
                <a:cs typeface="Verdana"/>
                <a:sym typeface="Verdana"/>
              </a:defRPr>
            </a:pPr>
            <a:r>
              <a:t>Classify prompt by domain/task</a:t>
            </a:r>
          </a:p>
          <a:p>
            <a:pPr lvl="1">
              <a:defRPr>
                <a:latin typeface="Verdana"/>
                <a:ea typeface="Verdana"/>
                <a:cs typeface="Verdana"/>
                <a:sym typeface="Verdana"/>
              </a:defRPr>
            </a:pPr>
            <a:r>
              <a:t>Generate responses to prompt for both group</a:t>
            </a:r>
          </a:p>
          <a:p>
            <a:pPr lvl="1">
              <a:defRPr>
                <a:latin typeface="Verdana"/>
                <a:ea typeface="Verdana"/>
                <a:cs typeface="Verdana"/>
                <a:sym typeface="Verdana"/>
              </a:defRPr>
            </a:pPr>
            <a:r>
              <a:t>Evaluate bias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Methodology"/>
          <p:cNvSpPr txBox="1"/>
          <p:nvPr>
            <p:ph type="title"/>
          </p:nvPr>
        </p:nvSpPr>
        <p:spPr>
          <a:prstGeom prst="rect">
            <a:avLst/>
          </a:prstGeom>
        </p:spPr>
        <p:txBody>
          <a:bodyPr/>
          <a:lstStyle>
            <a:lvl1pPr>
              <a:defRPr b="0">
                <a:latin typeface="Verdana"/>
                <a:ea typeface="Verdana"/>
                <a:cs typeface="Verdana"/>
                <a:sym typeface="Verdana"/>
              </a:defRPr>
            </a:lvl1pPr>
          </a:lstStyle>
          <a:p>
            <a:pPr/>
            <a:r>
              <a:t>Methodology</a:t>
            </a:r>
          </a:p>
        </p:txBody>
      </p:sp>
      <p:sp>
        <p:nvSpPr>
          <p:cNvPr id="341"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42" name="Overall:…"/>
          <p:cNvSpPr txBox="1"/>
          <p:nvPr>
            <p:ph type="body" idx="1"/>
          </p:nvPr>
        </p:nvSpPr>
        <p:spPr>
          <a:prstGeom prst="rect">
            <a:avLst/>
          </a:prstGeom>
        </p:spPr>
        <p:txBody>
          <a:bodyPr/>
          <a:lstStyle/>
          <a:p>
            <a:pPr>
              <a:defRPr>
                <a:latin typeface="Verdana"/>
                <a:ea typeface="Verdana"/>
                <a:cs typeface="Verdana"/>
                <a:sym typeface="Verdana"/>
              </a:defRPr>
            </a:pPr>
            <a:r>
              <a:t>Overall:</a:t>
            </a:r>
          </a:p>
          <a:p>
            <a:pPr lvl="1">
              <a:defRPr>
                <a:latin typeface="Verdana"/>
                <a:ea typeface="Verdana"/>
                <a:cs typeface="Verdana"/>
                <a:sym typeface="Verdana"/>
              </a:defRPr>
            </a:pPr>
            <a:r>
              <a:t>Classify prompt by domain/task</a:t>
            </a:r>
          </a:p>
          <a:p>
            <a:pPr lvl="1">
              <a:defRPr>
                <a:latin typeface="Verdana"/>
                <a:ea typeface="Verdana"/>
                <a:cs typeface="Verdana"/>
                <a:sym typeface="Verdana"/>
              </a:defRPr>
            </a:pPr>
            <a:r>
              <a:t>Generate responses to prompt for both group</a:t>
            </a:r>
          </a:p>
          <a:p>
            <a:pPr lvl="1">
              <a:defRPr>
                <a:latin typeface="Verdana"/>
                <a:ea typeface="Verdana"/>
                <a:cs typeface="Verdana"/>
                <a:sym typeface="Verdana"/>
              </a:defRPr>
            </a:pPr>
            <a:r>
              <a:t>Evaluate bias</a:t>
            </a:r>
          </a:p>
          <a:p>
            <a:pPr>
              <a:defRPr>
                <a:latin typeface="Verdana"/>
                <a:ea typeface="Verdana"/>
                <a:cs typeface="Verdana"/>
                <a:sym typeface="Verdana"/>
              </a:defRPr>
            </a:pPr>
          </a:p>
          <a:p>
            <a:pPr>
              <a:defRPr>
                <a:latin typeface="Verdana"/>
                <a:ea typeface="Verdana"/>
                <a:cs typeface="Verdana"/>
                <a:sym typeface="Verdana"/>
              </a:defRPr>
            </a:pPr>
            <a:r>
              <a:t>Q: What is the evaluation?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Evaluation</a:t>
            </a:r>
          </a:p>
        </p:txBody>
      </p:sp>
      <p:sp>
        <p:nvSpPr>
          <p:cNvPr id="347"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48" name="Use LLM to evaluate harmful stereotypes and response quality for each response…"/>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Use LLM to evaluate harmful stereotypes and response quality for each response</a:t>
            </a:r>
          </a:p>
          <a:p>
            <a:pPr lvl="1"/>
            <a:r>
              <a:t>Summarize differences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Evaluation</a:t>
            </a:r>
          </a:p>
        </p:txBody>
      </p:sp>
      <p:sp>
        <p:nvSpPr>
          <p:cNvPr id="353"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54" name="Use LLM to evaluate harmful stereotypes and response quality for each response…"/>
          <p:cNvSpPr txBox="1"/>
          <p:nvPr>
            <p:ph type="body" idx="1"/>
          </p:nvPr>
        </p:nvSpPr>
        <p:spPr>
          <a:prstGeom prst="rect">
            <a:avLst/>
          </a:prstGeom>
        </p:spPr>
        <p:txBody>
          <a:bodyPr/>
          <a:lstStyle/>
          <a:p>
            <a:pPr>
              <a:defRPr>
                <a:latin typeface="Verdana"/>
                <a:ea typeface="Verdana"/>
                <a:cs typeface="Verdana"/>
                <a:sym typeface="Verdana"/>
              </a:defRPr>
            </a:pPr>
            <a:r>
              <a:t>Use LLM to evaluate harmful stereotypes and response quality for each response</a:t>
            </a:r>
          </a:p>
          <a:p>
            <a:pPr lvl="1">
              <a:defRPr>
                <a:latin typeface="Verdana"/>
                <a:ea typeface="Verdana"/>
                <a:cs typeface="Verdana"/>
                <a:sym typeface="Verdana"/>
              </a:defRPr>
            </a:pPr>
            <a:r>
              <a:t>Summarize differences</a:t>
            </a:r>
          </a:p>
          <a:p>
            <a:pPr>
              <a:defRPr>
                <a:latin typeface="Verdana"/>
                <a:ea typeface="Verdana"/>
                <a:cs typeface="Verdana"/>
                <a:sym typeface="Verdana"/>
              </a:defRPr>
            </a:pPr>
          </a:p>
          <a:p>
            <a:pPr>
              <a:defRPr>
                <a:latin typeface="Verdana"/>
                <a:ea typeface="Verdana"/>
                <a:cs typeface="Verdana"/>
                <a:sym typeface="Verdana"/>
              </a:defRPr>
            </a:pPr>
            <a:r>
              <a:t>Quality control: compare LLM ratings with human ratings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Examples"/>
          <p:cNvSpPr txBox="1"/>
          <p:nvPr>
            <p:ph type="title"/>
          </p:nvPr>
        </p:nvSpPr>
        <p:spPr>
          <a:prstGeom prst="rect">
            <a:avLst/>
          </a:prstGeom>
        </p:spPr>
        <p:txBody>
          <a:bodyPr/>
          <a:lstStyle>
            <a:lvl1pPr>
              <a:defRPr b="0">
                <a:latin typeface="Verdana"/>
                <a:ea typeface="Verdana"/>
                <a:cs typeface="Verdana"/>
                <a:sym typeface="Verdana"/>
              </a:defRPr>
            </a:lvl1pPr>
          </a:lstStyle>
          <a:p>
            <a:pPr/>
            <a:r>
              <a:t>Examples</a:t>
            </a:r>
          </a:p>
        </p:txBody>
      </p:sp>
      <p:sp>
        <p:nvSpPr>
          <p:cNvPr id="359"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60"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361" name="Screen Shot 2025-02-23 at 11.00.15 PM.png" descr="Screen Shot 2025-02-23 at 11.00.15 PM.png"/>
          <p:cNvPicPr>
            <a:picLocks noChangeAspect="1"/>
          </p:cNvPicPr>
          <p:nvPr/>
        </p:nvPicPr>
        <p:blipFill>
          <a:blip r:embed="rId3">
            <a:extLst/>
          </a:blip>
          <a:stretch>
            <a:fillRect/>
          </a:stretch>
        </p:blipFill>
        <p:spPr>
          <a:xfrm>
            <a:off x="319386" y="6094626"/>
            <a:ext cx="11969742" cy="4563768"/>
          </a:xfrm>
          <a:prstGeom prst="rect">
            <a:avLst/>
          </a:prstGeom>
          <a:ln w="12700">
            <a:miter lim="400000"/>
          </a:ln>
        </p:spPr>
      </p:pic>
      <p:pic>
        <p:nvPicPr>
          <p:cNvPr id="362" name="Screen Shot 2025-02-23 at 11.00.34 PM.png" descr="Screen Shot 2025-02-23 at 11.00.34 PM.png"/>
          <p:cNvPicPr>
            <a:picLocks noChangeAspect="1"/>
          </p:cNvPicPr>
          <p:nvPr/>
        </p:nvPicPr>
        <p:blipFill>
          <a:blip r:embed="rId4">
            <a:extLst/>
          </a:blip>
          <a:stretch>
            <a:fillRect/>
          </a:stretch>
        </p:blipFill>
        <p:spPr>
          <a:xfrm>
            <a:off x="12486654" y="6021539"/>
            <a:ext cx="11670749" cy="43225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Examples"/>
          <p:cNvSpPr txBox="1"/>
          <p:nvPr>
            <p:ph type="title"/>
          </p:nvPr>
        </p:nvSpPr>
        <p:spPr>
          <a:prstGeom prst="rect">
            <a:avLst/>
          </a:prstGeom>
        </p:spPr>
        <p:txBody>
          <a:bodyPr/>
          <a:lstStyle>
            <a:lvl1pPr>
              <a:defRPr b="0">
                <a:latin typeface="Verdana"/>
                <a:ea typeface="Verdana"/>
                <a:cs typeface="Verdana"/>
                <a:sym typeface="Verdana"/>
              </a:defRPr>
            </a:lvl1pPr>
          </a:lstStyle>
          <a:p>
            <a:pPr/>
            <a:r>
              <a:t>Examples</a:t>
            </a:r>
          </a:p>
        </p:txBody>
      </p:sp>
      <p:sp>
        <p:nvSpPr>
          <p:cNvPr id="367"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68"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369" name="Screen Shot 2025-02-23 at 11.27.58 PM.png" descr="Screen Shot 2025-02-23 at 11.27.58 PM.png"/>
          <p:cNvPicPr>
            <a:picLocks noChangeAspect="1"/>
          </p:cNvPicPr>
          <p:nvPr/>
        </p:nvPicPr>
        <p:blipFill>
          <a:blip r:embed="rId3">
            <a:extLst/>
          </a:blip>
          <a:stretch>
            <a:fillRect/>
          </a:stretch>
        </p:blipFill>
        <p:spPr>
          <a:xfrm>
            <a:off x="154964" y="4389182"/>
            <a:ext cx="11320862" cy="6134685"/>
          </a:xfrm>
          <a:prstGeom prst="rect">
            <a:avLst/>
          </a:prstGeom>
          <a:ln w="12700">
            <a:miter lim="400000"/>
          </a:ln>
        </p:spPr>
      </p:pic>
      <p:pic>
        <p:nvPicPr>
          <p:cNvPr id="370" name="Screen Shot 2025-02-23 at 11.27.46 PM.png" descr="Screen Shot 2025-02-23 at 11.27.46 PM.png"/>
          <p:cNvPicPr>
            <a:picLocks noChangeAspect="1"/>
          </p:cNvPicPr>
          <p:nvPr/>
        </p:nvPicPr>
        <p:blipFill>
          <a:blip r:embed="rId4">
            <a:extLst/>
          </a:blip>
          <a:stretch>
            <a:fillRect/>
          </a:stretch>
        </p:blipFill>
        <p:spPr>
          <a:xfrm>
            <a:off x="11890086" y="3269119"/>
            <a:ext cx="11640956" cy="888259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Metric for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Metric for Harmful Stereotypes</a:t>
            </a:r>
          </a:p>
        </p:txBody>
      </p:sp>
      <p:sp>
        <p:nvSpPr>
          <p:cNvPr id="375"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76"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377" name="Screen Shot 2025-02-23 at 11.38.41 PM.png" descr="Screen Shot 2025-02-23 at 11.38.41 PM.png"/>
          <p:cNvPicPr>
            <a:picLocks noChangeAspect="1"/>
          </p:cNvPicPr>
          <p:nvPr/>
        </p:nvPicPr>
        <p:blipFill>
          <a:blip r:embed="rId3">
            <a:extLst/>
          </a:blip>
          <a:stretch>
            <a:fillRect/>
          </a:stretch>
        </p:blipFill>
        <p:spPr>
          <a:xfrm>
            <a:off x="3412938" y="2605751"/>
            <a:ext cx="17558124" cy="10554603"/>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Metric for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Metric for Harmful Stereotypes</a:t>
            </a:r>
          </a:p>
        </p:txBody>
      </p:sp>
      <p:sp>
        <p:nvSpPr>
          <p:cNvPr id="38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83" name="Harmfulness rating = .48 * .95   .456"/>
          <p:cNvSpPr txBox="1"/>
          <p:nvPr>
            <p:ph type="body" idx="1"/>
          </p:nvPr>
        </p:nvSpPr>
        <p:spPr>
          <a:prstGeom prst="rect">
            <a:avLst/>
          </a:prstGeom>
        </p:spPr>
        <p:txBody>
          <a:bodyPr/>
          <a:lstStyle/>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r>
              <a:t>Harmfulness rating = .48 * .95 </a:t>
            </a:r>
            <a14:m>
              <m:oMath>
                <m:r>
                  <a:rPr xmlns:a="http://schemas.openxmlformats.org/drawingml/2006/main" sz="4800" i="1">
                    <a:solidFill>
                      <a:srgbClr val="000000"/>
                    </a:solidFill>
                    <a:latin typeface="Cambria Math" panose="02040503050406030204" pitchFamily="18" charset="0"/>
                  </a:rPr>
                  <m:t>≈</m:t>
                </m:r>
              </m:oMath>
            </a14:m>
            <a:r>
              <a:t> .456</a:t>
            </a:r>
          </a:p>
        </p:txBody>
      </p:sp>
      <p:pic>
        <p:nvPicPr>
          <p:cNvPr id="384" name="Screen Shot 2025-02-23 at 11.38.41 PM.png" descr="Screen Shot 2025-02-23 at 11.38.41 PM.png"/>
          <p:cNvPicPr>
            <a:picLocks noChangeAspect="1"/>
          </p:cNvPicPr>
          <p:nvPr/>
        </p:nvPicPr>
        <p:blipFill>
          <a:blip r:embed="rId3">
            <a:extLst/>
          </a:blip>
          <a:stretch>
            <a:fillRect/>
          </a:stretch>
        </p:blipFill>
        <p:spPr>
          <a:xfrm>
            <a:off x="6087812" y="2760816"/>
            <a:ext cx="10558732" cy="63471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hy does it matter?"/>
          <p:cNvSpPr txBox="1"/>
          <p:nvPr>
            <p:ph type="title"/>
          </p:nvPr>
        </p:nvSpPr>
        <p:spPr>
          <a:prstGeom prst="rect">
            <a:avLst/>
          </a:prstGeom>
        </p:spPr>
        <p:txBody>
          <a:bodyPr/>
          <a:lstStyle>
            <a:lvl1pPr>
              <a:defRPr b="0">
                <a:latin typeface="Verdana"/>
                <a:ea typeface="Verdana"/>
                <a:cs typeface="Verdana"/>
                <a:sym typeface="Verdana"/>
              </a:defRPr>
            </a:lvl1pPr>
          </a:lstStyle>
          <a:p>
            <a:pPr/>
            <a:r>
              <a:t>Why does it matter?</a:t>
            </a:r>
          </a:p>
        </p:txBody>
      </p:sp>
      <p:sp>
        <p:nvSpPr>
          <p:cNvPr id="17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71" name="LLMs are next-token predictors, do they reproduce human bias?…"/>
          <p:cNvSpPr txBox="1"/>
          <p:nvPr>
            <p:ph type="body" idx="1"/>
          </p:nvPr>
        </p:nvSpPr>
        <p:spPr>
          <a:prstGeom prst="rect">
            <a:avLst/>
          </a:prstGeom>
        </p:spPr>
        <p:txBody>
          <a:bodyPr/>
          <a:lstStyle/>
          <a:p>
            <a:pPr>
              <a:defRPr>
                <a:latin typeface="Verdana"/>
                <a:ea typeface="Verdana"/>
                <a:cs typeface="Verdana"/>
                <a:sym typeface="Verdana"/>
              </a:defRPr>
            </a:pPr>
            <a:r>
              <a:t>LLMs are next-token predictors, do they reproduce human bias?</a:t>
            </a:r>
          </a:p>
          <a:p>
            <a:pPr>
              <a:defRPr>
                <a:latin typeface="Verdana"/>
                <a:ea typeface="Verdana"/>
                <a:cs typeface="Verdana"/>
                <a:sym typeface="Verdana"/>
              </a:defRPr>
            </a:pPr>
            <a:r>
              <a:t>Language models embed bias</a:t>
            </a:r>
          </a:p>
          <a:p>
            <a:pPr lvl="1">
              <a:defRPr>
                <a:latin typeface="Verdana"/>
                <a:ea typeface="Verdana"/>
                <a:cs typeface="Verdana"/>
                <a:sym typeface="Verdana"/>
              </a:defRPr>
            </a:pPr>
            <a:r>
              <a:t>Word embeddings [BCZSK 16]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Metric for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Metric for Harmful Stereotypes</a:t>
            </a:r>
          </a:p>
        </p:txBody>
      </p:sp>
      <p:sp>
        <p:nvSpPr>
          <p:cNvPr id="389"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90" name="Net harmfulness rating = .456 - (.52 * .05) = .43"/>
          <p:cNvSpPr txBox="1"/>
          <p:nvPr>
            <p:ph type="body" idx="1"/>
          </p:nvPr>
        </p:nvSpPr>
        <p:spPr>
          <a:prstGeom prst="rect">
            <a:avLst/>
          </a:prstGeom>
        </p:spPr>
        <p:txBody>
          <a:bodyPr/>
          <a:lstStyle/>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p>
          <a:p>
            <a:pPr>
              <a:defRPr>
                <a:latin typeface="Verdana"/>
                <a:ea typeface="Verdana"/>
                <a:cs typeface="Verdana"/>
                <a:sym typeface="Verdana"/>
              </a:defRPr>
            </a:pPr>
            <a:r>
              <a:t>Net harmfulness rating = .456 - (.52 * .05) = .43</a:t>
            </a:r>
          </a:p>
        </p:txBody>
      </p:sp>
      <p:pic>
        <p:nvPicPr>
          <p:cNvPr id="391" name="Screen Shot 2025-02-23 at 11.38.41 PM.png" descr="Screen Shot 2025-02-23 at 11.38.41 PM.png"/>
          <p:cNvPicPr>
            <a:picLocks noChangeAspect="1"/>
          </p:cNvPicPr>
          <p:nvPr/>
        </p:nvPicPr>
        <p:blipFill>
          <a:blip r:embed="rId3">
            <a:extLst/>
          </a:blip>
          <a:stretch>
            <a:fillRect/>
          </a:stretch>
        </p:blipFill>
        <p:spPr>
          <a:xfrm>
            <a:off x="6087812" y="2760816"/>
            <a:ext cx="10558732" cy="634710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How do you identify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How do you identify harmful stereotypes?</a:t>
            </a:r>
          </a:p>
        </p:txBody>
      </p:sp>
      <p:sp>
        <p:nvSpPr>
          <p:cNvPr id="39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397" name="Once you have a harmful stereotype, you can measure the harmfulness, but how do you identify it?"/>
          <p:cNvSpPr txBox="1"/>
          <p:nvPr>
            <p:ph type="body" idx="1"/>
          </p:nvPr>
        </p:nvSpPr>
        <p:spPr>
          <a:prstGeom prst="rect">
            <a:avLst/>
          </a:prstGeom>
        </p:spPr>
        <p:txBody>
          <a:bodyPr/>
          <a:lstStyle>
            <a:lvl1pPr>
              <a:defRPr>
                <a:latin typeface="Verdana"/>
                <a:ea typeface="Verdana"/>
                <a:cs typeface="Verdana"/>
                <a:sym typeface="Verdana"/>
              </a:defRPr>
            </a:lvl1pPr>
          </a:lstStyle>
          <a:p>
            <a:pPr/>
            <a:r>
              <a:t>Once you have a harmful stereotype, you can measure the harmfulness, but how do you identify it?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How do you identify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How do you identify harmful stereotypes?</a:t>
            </a:r>
          </a:p>
        </p:txBody>
      </p:sp>
      <p:sp>
        <p:nvSpPr>
          <p:cNvPr id="40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03" name="Once you have a harmful stereotype, you can measure the harmfulness, but how do you identify it?"/>
          <p:cNvSpPr txBox="1"/>
          <p:nvPr>
            <p:ph type="body" idx="1"/>
          </p:nvPr>
        </p:nvSpPr>
        <p:spPr>
          <a:prstGeom prst="rect">
            <a:avLst/>
          </a:prstGeom>
        </p:spPr>
        <p:txBody>
          <a:bodyPr/>
          <a:lstStyle>
            <a:lvl1pPr>
              <a:defRPr>
                <a:latin typeface="Verdana"/>
                <a:ea typeface="Verdana"/>
                <a:cs typeface="Verdana"/>
                <a:sym typeface="Verdana"/>
              </a:defRPr>
            </a:lvl1pPr>
          </a:lstStyle>
          <a:p>
            <a:pPr/>
            <a:r>
              <a:t>Once you have a harmful stereotype, you can measure the harmfulness, but how do you identify it?</a:t>
            </a:r>
          </a:p>
        </p:txBody>
      </p:sp>
      <p:pic>
        <p:nvPicPr>
          <p:cNvPr id="404" name="Screen Shot 2025-02-23 at 11.49.32 PM.png" descr="Screen Shot 2025-02-23 at 11.49.32 PM.png"/>
          <p:cNvPicPr>
            <a:picLocks noChangeAspect="1"/>
          </p:cNvPicPr>
          <p:nvPr/>
        </p:nvPicPr>
        <p:blipFill>
          <a:blip r:embed="rId3">
            <a:extLst/>
          </a:blip>
          <a:stretch>
            <a:fillRect/>
          </a:stretch>
        </p:blipFill>
        <p:spPr>
          <a:xfrm>
            <a:off x="3066422" y="3296184"/>
            <a:ext cx="18251156" cy="936642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Using LMRA to identify harmful stereotypes"/>
          <p:cNvSpPr txBox="1"/>
          <p:nvPr>
            <p:ph type="title"/>
          </p:nvPr>
        </p:nvSpPr>
        <p:spPr>
          <a:prstGeom prst="rect">
            <a:avLst/>
          </a:prstGeom>
        </p:spPr>
        <p:txBody>
          <a:bodyPr/>
          <a:lstStyle>
            <a:lvl1pPr defTabSz="2340805">
              <a:defRPr b="0" spc="-163" sz="8160">
                <a:latin typeface="Verdana"/>
                <a:ea typeface="Verdana"/>
                <a:cs typeface="Verdana"/>
                <a:sym typeface="Verdana"/>
              </a:defRPr>
            </a:lvl1pPr>
          </a:lstStyle>
          <a:p>
            <a:pPr/>
            <a:r>
              <a:t>Using LMRA to identify harmful stereotypes</a:t>
            </a:r>
          </a:p>
        </p:txBody>
      </p:sp>
      <p:sp>
        <p:nvSpPr>
          <p:cNvPr id="409"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10"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11" name="Screen Shot 2025-02-23 at 11.55.46 PM.png" descr="Screen Shot 2025-02-23 at 11.55.46 PM.png"/>
          <p:cNvPicPr>
            <a:picLocks noChangeAspect="1"/>
          </p:cNvPicPr>
          <p:nvPr/>
        </p:nvPicPr>
        <p:blipFill>
          <a:blip r:embed="rId3">
            <a:extLst/>
          </a:blip>
          <a:stretch>
            <a:fillRect/>
          </a:stretch>
        </p:blipFill>
        <p:spPr>
          <a:xfrm>
            <a:off x="3610440" y="3255035"/>
            <a:ext cx="17163120" cy="1024295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Using LMRA to identify harmful stereotypes"/>
          <p:cNvSpPr txBox="1"/>
          <p:nvPr>
            <p:ph type="title"/>
          </p:nvPr>
        </p:nvSpPr>
        <p:spPr>
          <a:prstGeom prst="rect">
            <a:avLst/>
          </a:prstGeom>
        </p:spPr>
        <p:txBody>
          <a:bodyPr/>
          <a:lstStyle>
            <a:lvl1pPr defTabSz="2340805">
              <a:defRPr b="0" spc="-163" sz="8160">
                <a:latin typeface="Verdana"/>
                <a:ea typeface="Verdana"/>
                <a:cs typeface="Verdana"/>
                <a:sym typeface="Verdana"/>
              </a:defRPr>
            </a:lvl1pPr>
          </a:lstStyle>
          <a:p>
            <a:pPr/>
            <a:r>
              <a:t>Using LMRA to identify harmful stereotypes</a:t>
            </a:r>
          </a:p>
        </p:txBody>
      </p:sp>
      <p:sp>
        <p:nvSpPr>
          <p:cNvPr id="41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17"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18" name="Screen Shot 2025-02-23 at 11.55.46 PM.png" descr="Screen Shot 2025-02-23 at 11.55.46 PM.png"/>
          <p:cNvPicPr>
            <a:picLocks noChangeAspect="1"/>
          </p:cNvPicPr>
          <p:nvPr/>
        </p:nvPicPr>
        <p:blipFill>
          <a:blip r:embed="rId3">
            <a:extLst/>
          </a:blip>
          <a:stretch>
            <a:fillRect/>
          </a:stretch>
        </p:blipFill>
        <p:spPr>
          <a:xfrm>
            <a:off x="3610440" y="3255035"/>
            <a:ext cx="17163120" cy="10242950"/>
          </a:xfrm>
          <a:prstGeom prst="rect">
            <a:avLst/>
          </a:prstGeom>
          <a:ln w="12700">
            <a:miter lim="400000"/>
          </a:ln>
        </p:spPr>
      </p:pic>
      <p:pic>
        <p:nvPicPr>
          <p:cNvPr id="419" name="Screen Shot 2025-02-23 at 11.58.08 PM.png" descr="Screen Shot 2025-02-23 at 11.58.08 PM.png"/>
          <p:cNvPicPr>
            <a:picLocks noChangeAspect="1"/>
          </p:cNvPicPr>
          <p:nvPr/>
        </p:nvPicPr>
        <p:blipFill>
          <a:blip r:embed="rId4">
            <a:extLst/>
          </a:blip>
          <a:stretch>
            <a:fillRect/>
          </a:stretch>
        </p:blipFill>
        <p:spPr>
          <a:xfrm>
            <a:off x="6636093" y="5328752"/>
            <a:ext cx="11826725" cy="506401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Metric for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Metric for Harmful Stereotypes</a:t>
            </a:r>
          </a:p>
        </p:txBody>
      </p:sp>
      <p:sp>
        <p:nvSpPr>
          <p:cNvPr id="42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25"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Metric for Harmful Stereotypes"/>
          <p:cNvSpPr txBox="1"/>
          <p:nvPr>
            <p:ph type="title"/>
          </p:nvPr>
        </p:nvSpPr>
        <p:spPr>
          <a:prstGeom prst="rect">
            <a:avLst/>
          </a:prstGeom>
        </p:spPr>
        <p:txBody>
          <a:bodyPr/>
          <a:lstStyle>
            <a:lvl1pPr>
              <a:defRPr b="0">
                <a:latin typeface="Verdana"/>
                <a:ea typeface="Verdana"/>
                <a:cs typeface="Verdana"/>
                <a:sym typeface="Verdana"/>
              </a:defRPr>
            </a:lvl1pPr>
          </a:lstStyle>
          <a:p>
            <a:pPr/>
            <a:r>
              <a:t>Metric for Harmful Stereotypes</a:t>
            </a:r>
          </a:p>
        </p:txBody>
      </p:sp>
      <p:sp>
        <p:nvSpPr>
          <p:cNvPr id="43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31"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32" name="Screen Shot 2025-02-23 at 11.47.46 PM.png" descr="Screen Shot 2025-02-23 at 11.47.46 PM.png"/>
          <p:cNvPicPr>
            <a:picLocks noChangeAspect="1"/>
          </p:cNvPicPr>
          <p:nvPr/>
        </p:nvPicPr>
        <p:blipFill>
          <a:blip r:embed="rId3">
            <a:extLst/>
          </a:blip>
          <a:stretch>
            <a:fillRect/>
          </a:stretch>
        </p:blipFill>
        <p:spPr>
          <a:xfrm>
            <a:off x="5379354" y="2845503"/>
            <a:ext cx="13625292" cy="950998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sponse Quality"/>
          <p:cNvSpPr txBox="1"/>
          <p:nvPr>
            <p:ph type="title"/>
          </p:nvPr>
        </p:nvSpPr>
        <p:spPr>
          <a:prstGeom prst="rect">
            <a:avLst/>
          </a:prstGeom>
        </p:spPr>
        <p:txBody>
          <a:bodyPr/>
          <a:lstStyle>
            <a:lvl1pPr>
              <a:defRPr b="0">
                <a:latin typeface="Verdana"/>
                <a:ea typeface="Verdana"/>
                <a:cs typeface="Verdana"/>
                <a:sym typeface="Verdana"/>
              </a:defRPr>
            </a:lvl1pPr>
          </a:lstStyle>
          <a:p>
            <a:pPr/>
            <a:r>
              <a:t>Response Quality</a:t>
            </a:r>
          </a:p>
        </p:txBody>
      </p:sp>
      <p:sp>
        <p:nvSpPr>
          <p:cNvPr id="437"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38"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39" name="Screen Shot 2025-02-24 at 12.28.44 AM.png" descr="Screen Shot 2025-02-24 at 12.28.44 AM.png"/>
          <p:cNvPicPr>
            <a:picLocks noChangeAspect="1"/>
          </p:cNvPicPr>
          <p:nvPr/>
        </p:nvPicPr>
        <p:blipFill>
          <a:blip r:embed="rId2">
            <a:extLst/>
          </a:blip>
          <a:stretch>
            <a:fillRect/>
          </a:stretch>
        </p:blipFill>
        <p:spPr>
          <a:xfrm>
            <a:off x="2429709" y="4328374"/>
            <a:ext cx="19524582" cy="809627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Example of Designing an Evaluation"/>
          <p:cNvSpPr txBox="1"/>
          <p:nvPr>
            <p:ph type="title"/>
          </p:nvPr>
        </p:nvSpPr>
        <p:spPr>
          <a:prstGeom prst="rect">
            <a:avLst/>
          </a:prstGeom>
        </p:spPr>
        <p:txBody>
          <a:bodyPr/>
          <a:lstStyle>
            <a:lvl1pPr>
              <a:defRPr b="0">
                <a:latin typeface="Verdana"/>
                <a:ea typeface="Verdana"/>
                <a:cs typeface="Verdana"/>
                <a:sym typeface="Verdana"/>
              </a:defRPr>
            </a:lvl1pPr>
          </a:lstStyle>
          <a:p>
            <a:pPr/>
            <a:r>
              <a:t>Example of Designing an Evaluation</a:t>
            </a:r>
          </a:p>
        </p:txBody>
      </p:sp>
      <p:sp>
        <p:nvSpPr>
          <p:cNvPr id="44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43" name="First Person Fairness in Chatbots - OpenAI, Eloundou et al.…"/>
          <p:cNvSpPr txBox="1"/>
          <p:nvPr>
            <p:ph type="body" idx="1"/>
          </p:nvPr>
        </p:nvSpPr>
        <p:spPr>
          <a:prstGeom prst="rect">
            <a:avLst/>
          </a:prstGeom>
        </p:spPr>
        <p:txBody>
          <a:bodyPr/>
          <a:lstStyle/>
          <a:p>
            <a:pPr>
              <a:defRPr>
                <a:latin typeface="Verdana"/>
                <a:ea typeface="Verdana"/>
                <a:cs typeface="Verdana"/>
                <a:sym typeface="Verdana"/>
              </a:defRPr>
            </a:pPr>
            <a:r>
              <a:t>First Person Fairness in Chatbots - OpenAI, Eloundou et al. </a:t>
            </a:r>
          </a:p>
          <a:p>
            <a:pPr lvl="1">
              <a:defRPr>
                <a:latin typeface="Verdana"/>
                <a:ea typeface="Verdana"/>
                <a:cs typeface="Verdana"/>
                <a:sym typeface="Verdana"/>
              </a:defRPr>
            </a:pPr>
            <a:r>
              <a:t>A proposed evaluation: providing similar utility to users and not perpetuating harmful stereotypes</a:t>
            </a:r>
          </a:p>
          <a:p>
            <a:pPr lvl="1">
              <a:defRPr>
                <a:latin typeface="Verdana"/>
                <a:ea typeface="Verdana"/>
                <a:cs typeface="Verdana"/>
                <a:sym typeface="Verdana"/>
              </a:defRPr>
            </a:pPr>
            <a:r>
              <a:t>Main contributions / results:</a:t>
            </a:r>
          </a:p>
          <a:p>
            <a:pPr lvl="2">
              <a:defRPr>
                <a:latin typeface="Verdana"/>
                <a:ea typeface="Verdana"/>
                <a:cs typeface="Verdana"/>
                <a:sym typeface="Verdana"/>
              </a:defRPr>
            </a:pPr>
            <a:r>
              <a:t>methodology to analyze LLM with above evaluation</a:t>
            </a:r>
          </a:p>
          <a:p>
            <a:pPr lvl="2">
              <a:defRPr b="1">
                <a:latin typeface="Verdana"/>
                <a:ea typeface="Verdana"/>
                <a:cs typeface="Verdana"/>
                <a:sym typeface="Verdana"/>
              </a:defRPr>
            </a:pPr>
            <a:r>
              <a:t>post-training reduces bias often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Post-training reduces bias"/>
          <p:cNvSpPr txBox="1"/>
          <p:nvPr>
            <p:ph type="title"/>
          </p:nvPr>
        </p:nvSpPr>
        <p:spPr>
          <a:prstGeom prst="rect">
            <a:avLst/>
          </a:prstGeom>
        </p:spPr>
        <p:txBody>
          <a:bodyPr/>
          <a:lstStyle>
            <a:lvl1pPr>
              <a:defRPr b="0">
                <a:latin typeface="Verdana"/>
                <a:ea typeface="Verdana"/>
                <a:cs typeface="Verdana"/>
                <a:sym typeface="Verdana"/>
              </a:defRPr>
            </a:lvl1pPr>
          </a:lstStyle>
          <a:p>
            <a:pPr/>
            <a:r>
              <a:t>Post-training reduces bias</a:t>
            </a:r>
          </a:p>
        </p:txBody>
      </p:sp>
      <p:sp>
        <p:nvSpPr>
          <p:cNvPr id="44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49" name="Main result: post-training substantially reduces bias…"/>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Main result: post-training substantially reduces bias</a:t>
            </a:r>
          </a:p>
          <a:p>
            <a:pPr lvl="1"/>
            <a:r>
              <a:t>Consistent with prior work [Achiam et al. 2023, Perez et al. 2023]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y does it matter?"/>
          <p:cNvSpPr txBox="1"/>
          <p:nvPr>
            <p:ph type="title"/>
          </p:nvPr>
        </p:nvSpPr>
        <p:spPr>
          <a:prstGeom prst="rect">
            <a:avLst/>
          </a:prstGeom>
        </p:spPr>
        <p:txBody>
          <a:bodyPr/>
          <a:lstStyle>
            <a:lvl1pPr>
              <a:defRPr b="0">
                <a:latin typeface="Verdana"/>
                <a:ea typeface="Verdana"/>
                <a:cs typeface="Verdana"/>
                <a:sym typeface="Verdana"/>
              </a:defRPr>
            </a:lvl1pPr>
          </a:lstStyle>
          <a:p>
            <a:pPr/>
            <a:r>
              <a:t>Why does it matter?</a:t>
            </a:r>
          </a:p>
        </p:txBody>
      </p:sp>
      <p:sp>
        <p:nvSpPr>
          <p:cNvPr id="176"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77" name="LLMs are next-token predictors, do they reproduce human bias?…"/>
          <p:cNvSpPr txBox="1"/>
          <p:nvPr>
            <p:ph type="body" idx="1"/>
          </p:nvPr>
        </p:nvSpPr>
        <p:spPr>
          <a:prstGeom prst="rect">
            <a:avLst/>
          </a:prstGeom>
        </p:spPr>
        <p:txBody>
          <a:bodyPr/>
          <a:lstStyle/>
          <a:p>
            <a:pPr>
              <a:defRPr>
                <a:latin typeface="Verdana"/>
                <a:ea typeface="Verdana"/>
                <a:cs typeface="Verdana"/>
                <a:sym typeface="Verdana"/>
              </a:defRPr>
            </a:pPr>
            <a:r>
              <a:t>LLMs are next-token predictors, do they reproduce human bias?</a:t>
            </a:r>
          </a:p>
          <a:p>
            <a:pPr>
              <a:defRPr>
                <a:latin typeface="Verdana"/>
                <a:ea typeface="Verdana"/>
                <a:cs typeface="Verdana"/>
                <a:sym typeface="Verdana"/>
              </a:defRPr>
            </a:pPr>
            <a:r>
              <a:t>Language models embed bias</a:t>
            </a:r>
          </a:p>
          <a:p>
            <a:pPr lvl="1">
              <a:defRPr>
                <a:latin typeface="Verdana"/>
                <a:ea typeface="Verdana"/>
                <a:cs typeface="Verdana"/>
                <a:sym typeface="Verdana"/>
              </a:defRPr>
            </a:pPr>
            <a:r>
              <a:t>Word embeddings [BCZSK 16]</a:t>
            </a:r>
          </a:p>
          <a:p>
            <a:pPr>
              <a:defRPr>
                <a:latin typeface="Verdana"/>
                <a:ea typeface="Verdana"/>
                <a:cs typeface="Verdana"/>
                <a:sym typeface="Verdana"/>
              </a:defRPr>
            </a:pPr>
            <a:r>
              <a:t>Models might be used in decision-making tasks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Post-training reduces bias"/>
          <p:cNvSpPr txBox="1"/>
          <p:nvPr>
            <p:ph type="title"/>
          </p:nvPr>
        </p:nvSpPr>
        <p:spPr>
          <a:prstGeom prst="rect">
            <a:avLst/>
          </a:prstGeom>
        </p:spPr>
        <p:txBody>
          <a:bodyPr/>
          <a:lstStyle>
            <a:lvl1pPr>
              <a:defRPr b="0">
                <a:latin typeface="Verdana"/>
                <a:ea typeface="Verdana"/>
                <a:cs typeface="Verdana"/>
                <a:sym typeface="Verdana"/>
              </a:defRPr>
            </a:lvl1pPr>
          </a:lstStyle>
          <a:p>
            <a:pPr/>
            <a:r>
              <a:t>Post-training reduces bias</a:t>
            </a:r>
          </a:p>
        </p:txBody>
      </p:sp>
      <p:sp>
        <p:nvSpPr>
          <p:cNvPr id="45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55" name="Main result: post-training substantially reduces bias…"/>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Main result: post-training substantially reduces bias</a:t>
            </a:r>
          </a:p>
          <a:p>
            <a:pPr lvl="1"/>
            <a:r>
              <a:t>Consistent with prior work [Achiam et al. 2023, Perez et al. 2023] </a:t>
            </a:r>
          </a:p>
        </p:txBody>
      </p:sp>
      <p:pic>
        <p:nvPicPr>
          <p:cNvPr id="456" name="Screen Shot 2025-02-23 at 11.33.11 PM.png" descr="Screen Shot 2025-02-23 at 11.33.11 PM.png"/>
          <p:cNvPicPr>
            <a:picLocks noChangeAspect="1"/>
          </p:cNvPicPr>
          <p:nvPr/>
        </p:nvPicPr>
        <p:blipFill>
          <a:blip r:embed="rId3">
            <a:extLst/>
          </a:blip>
          <a:stretch>
            <a:fillRect/>
          </a:stretch>
        </p:blipFill>
        <p:spPr>
          <a:xfrm>
            <a:off x="1793819" y="5214490"/>
            <a:ext cx="20796362" cy="632404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Post-training reduces bias"/>
          <p:cNvSpPr txBox="1"/>
          <p:nvPr>
            <p:ph type="title"/>
          </p:nvPr>
        </p:nvSpPr>
        <p:spPr>
          <a:prstGeom prst="rect">
            <a:avLst/>
          </a:prstGeom>
        </p:spPr>
        <p:txBody>
          <a:bodyPr/>
          <a:lstStyle>
            <a:lvl1pPr>
              <a:defRPr b="0">
                <a:latin typeface="Verdana"/>
                <a:ea typeface="Verdana"/>
                <a:cs typeface="Verdana"/>
                <a:sym typeface="Verdana"/>
              </a:defRPr>
            </a:lvl1pPr>
          </a:lstStyle>
          <a:p>
            <a:pPr/>
            <a:r>
              <a:t>Post-training reduces bias</a:t>
            </a:r>
          </a:p>
        </p:txBody>
      </p:sp>
      <p:sp>
        <p:nvSpPr>
          <p:cNvPr id="461"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62"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63" name="Screen Shot 2025-02-23 at 11.36.37 PM.png" descr="Screen Shot 2025-02-23 at 11.36.37 PM.png"/>
          <p:cNvPicPr>
            <a:picLocks noChangeAspect="1"/>
          </p:cNvPicPr>
          <p:nvPr/>
        </p:nvPicPr>
        <p:blipFill>
          <a:blip r:embed="rId3">
            <a:extLst/>
          </a:blip>
          <a:stretch>
            <a:fillRect/>
          </a:stretch>
        </p:blipFill>
        <p:spPr>
          <a:xfrm>
            <a:off x="3077136" y="4470139"/>
            <a:ext cx="18229728" cy="7812742"/>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Post-training reduces bias"/>
          <p:cNvSpPr txBox="1"/>
          <p:nvPr>
            <p:ph type="title"/>
          </p:nvPr>
        </p:nvSpPr>
        <p:spPr>
          <a:prstGeom prst="rect">
            <a:avLst/>
          </a:prstGeom>
        </p:spPr>
        <p:txBody>
          <a:bodyPr/>
          <a:lstStyle>
            <a:lvl1pPr>
              <a:defRPr b="0">
                <a:latin typeface="Verdana"/>
                <a:ea typeface="Verdana"/>
                <a:cs typeface="Verdana"/>
                <a:sym typeface="Verdana"/>
              </a:defRPr>
            </a:lvl1pPr>
          </a:lstStyle>
          <a:p>
            <a:pPr/>
            <a:r>
              <a:t>Post-training reduces bias</a:t>
            </a:r>
          </a:p>
        </p:txBody>
      </p:sp>
      <p:sp>
        <p:nvSpPr>
          <p:cNvPr id="46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69"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70" name="Screen Shot 2025-02-23 at 11.36.37 PM.png" descr="Screen Shot 2025-02-23 at 11.36.37 PM.png"/>
          <p:cNvPicPr>
            <a:picLocks noChangeAspect="1"/>
          </p:cNvPicPr>
          <p:nvPr/>
        </p:nvPicPr>
        <p:blipFill>
          <a:blip r:embed="rId3">
            <a:extLst/>
          </a:blip>
          <a:stretch>
            <a:fillRect/>
          </a:stretch>
        </p:blipFill>
        <p:spPr>
          <a:xfrm>
            <a:off x="3077136" y="4470139"/>
            <a:ext cx="18229728" cy="781274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hanks!"/>
          <p:cNvSpPr txBox="1"/>
          <p:nvPr>
            <p:ph type="title"/>
          </p:nvPr>
        </p:nvSpPr>
        <p:spPr>
          <a:prstGeom prst="rect">
            <a:avLst/>
          </a:prstGeom>
        </p:spPr>
        <p:txBody>
          <a:bodyPr/>
          <a:lstStyle>
            <a:lvl1pPr>
              <a:defRPr b="0">
                <a:latin typeface="Verdana"/>
                <a:ea typeface="Verdana"/>
                <a:cs typeface="Verdana"/>
                <a:sym typeface="Verdana"/>
              </a:defRPr>
            </a:lvl1pPr>
          </a:lstStyle>
          <a:p>
            <a:pPr/>
            <a:r>
              <a:t>Thanks!</a:t>
            </a:r>
          </a:p>
        </p:txBody>
      </p:sp>
      <p:sp>
        <p:nvSpPr>
          <p:cNvPr id="475"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76"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Post-training reduces bias"/>
          <p:cNvSpPr txBox="1"/>
          <p:nvPr>
            <p:ph type="title"/>
          </p:nvPr>
        </p:nvSpPr>
        <p:spPr>
          <a:prstGeom prst="rect">
            <a:avLst/>
          </a:prstGeom>
        </p:spPr>
        <p:txBody>
          <a:bodyPr/>
          <a:lstStyle>
            <a:lvl1pPr>
              <a:defRPr b="0">
                <a:latin typeface="Verdana"/>
                <a:ea typeface="Verdana"/>
                <a:cs typeface="Verdana"/>
                <a:sym typeface="Verdana"/>
              </a:defRPr>
            </a:lvl1pPr>
          </a:lstStyle>
          <a:p>
            <a:pPr/>
            <a:r>
              <a:t>Post-training reduces bias</a:t>
            </a:r>
          </a:p>
        </p:txBody>
      </p:sp>
      <p:sp>
        <p:nvSpPr>
          <p:cNvPr id="479"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80" name="Main result: post-training substantially reduces bias…"/>
          <p:cNvSpPr txBox="1"/>
          <p:nvPr>
            <p:ph type="body" idx="1"/>
          </p:nvPr>
        </p:nvSpPr>
        <p:spPr>
          <a:prstGeom prst="rect">
            <a:avLst/>
          </a:prstGeom>
        </p:spPr>
        <p:txBody>
          <a:bodyPr/>
          <a:lstStyle>
            <a:lvl1pPr>
              <a:defRPr>
                <a:latin typeface="Verdana"/>
                <a:ea typeface="Verdana"/>
                <a:cs typeface="Verdana"/>
                <a:sym typeface="Verdana"/>
              </a:defRPr>
            </a:lvl1pPr>
            <a:lvl2pPr>
              <a:defRPr>
                <a:latin typeface="Verdana"/>
                <a:ea typeface="Verdana"/>
                <a:cs typeface="Verdana"/>
                <a:sym typeface="Verdana"/>
              </a:defRPr>
            </a:lvl2pPr>
          </a:lstStyle>
          <a:p>
            <a:pPr/>
            <a:r>
              <a:t>Main result: post-training substantially reduces bias</a:t>
            </a:r>
          </a:p>
          <a:p>
            <a:pPr lvl="1"/>
            <a:r>
              <a:t>Consistent with prior work [Achiam et al. 2023, Perez et al. 2023] </a:t>
            </a:r>
          </a:p>
        </p:txBody>
      </p:sp>
      <p:pic>
        <p:nvPicPr>
          <p:cNvPr id="481" name="Screen Shot 2025-02-23 at 11.36.37 PM.png" descr="Screen Shot 2025-02-23 at 11.36.37 PM.png"/>
          <p:cNvPicPr>
            <a:picLocks noChangeAspect="1"/>
          </p:cNvPicPr>
          <p:nvPr/>
        </p:nvPicPr>
        <p:blipFill>
          <a:blip r:embed="rId3">
            <a:extLst/>
          </a:blip>
          <a:stretch>
            <a:fillRect/>
          </a:stretch>
        </p:blipFill>
        <p:spPr>
          <a:xfrm>
            <a:off x="3077136" y="4470139"/>
            <a:ext cx="18229728" cy="7812742"/>
          </a:xfrm>
          <a:prstGeom prst="rect">
            <a:avLst/>
          </a:prstGeom>
          <a:ln w="12700">
            <a:miter lim="400000"/>
          </a:ln>
        </p:spPr>
      </p:pic>
      <p:pic>
        <p:nvPicPr>
          <p:cNvPr id="482" name="Screen Shot 2025-02-25 at 9.47.45 AM.png" descr="Screen Shot 2025-02-25 at 9.47.45 AM.png"/>
          <p:cNvPicPr>
            <a:picLocks noChangeAspect="1"/>
          </p:cNvPicPr>
          <p:nvPr/>
        </p:nvPicPr>
        <p:blipFill>
          <a:blip r:embed="rId4">
            <a:extLst/>
          </a:blip>
          <a:stretch>
            <a:fillRect/>
          </a:stretch>
        </p:blipFill>
        <p:spPr>
          <a:xfrm>
            <a:off x="3636266" y="4248504"/>
            <a:ext cx="17111468" cy="8256012"/>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Distribution of prompts"/>
          <p:cNvSpPr txBox="1"/>
          <p:nvPr>
            <p:ph type="title"/>
          </p:nvPr>
        </p:nvSpPr>
        <p:spPr>
          <a:prstGeom prst="rect">
            <a:avLst/>
          </a:prstGeom>
        </p:spPr>
        <p:txBody>
          <a:bodyPr/>
          <a:lstStyle>
            <a:lvl1pPr>
              <a:defRPr b="0">
                <a:latin typeface="Verdana"/>
                <a:ea typeface="Verdana"/>
                <a:cs typeface="Verdana"/>
                <a:sym typeface="Verdana"/>
              </a:defRPr>
            </a:lvl1pPr>
          </a:lstStyle>
          <a:p>
            <a:pPr/>
            <a:r>
              <a:t>Distribution of prompts</a:t>
            </a:r>
          </a:p>
        </p:txBody>
      </p:sp>
      <p:sp>
        <p:nvSpPr>
          <p:cNvPr id="487"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488"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pic>
        <p:nvPicPr>
          <p:cNvPr id="489" name="Screen Shot 2025-02-24 at 7.04.15 PM.png" descr="Screen Shot 2025-02-24 at 7.04.15 PM.png"/>
          <p:cNvPicPr>
            <a:picLocks noChangeAspect="1"/>
          </p:cNvPicPr>
          <p:nvPr/>
        </p:nvPicPr>
        <p:blipFill>
          <a:blip r:embed="rId3">
            <a:extLst/>
          </a:blip>
          <a:stretch>
            <a:fillRect/>
          </a:stretch>
        </p:blipFill>
        <p:spPr>
          <a:xfrm>
            <a:off x="4816927" y="2601117"/>
            <a:ext cx="14750146" cy="103635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hy does it matter?"/>
          <p:cNvSpPr txBox="1"/>
          <p:nvPr>
            <p:ph type="title"/>
          </p:nvPr>
        </p:nvSpPr>
        <p:spPr>
          <a:prstGeom prst="rect">
            <a:avLst/>
          </a:prstGeom>
        </p:spPr>
        <p:txBody>
          <a:bodyPr/>
          <a:lstStyle>
            <a:lvl1pPr>
              <a:defRPr b="0">
                <a:latin typeface="Verdana"/>
                <a:ea typeface="Verdana"/>
                <a:cs typeface="Verdana"/>
                <a:sym typeface="Verdana"/>
              </a:defRPr>
            </a:lvl1pPr>
          </a:lstStyle>
          <a:p>
            <a:pPr/>
            <a:r>
              <a:t>Why does it matter?</a:t>
            </a:r>
          </a:p>
        </p:txBody>
      </p:sp>
      <p:sp>
        <p:nvSpPr>
          <p:cNvPr id="182"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83" name="LLMs are next-token predictors, do they reproduce human bias?…"/>
          <p:cNvSpPr txBox="1"/>
          <p:nvPr>
            <p:ph type="body" idx="1"/>
          </p:nvPr>
        </p:nvSpPr>
        <p:spPr>
          <a:prstGeom prst="rect">
            <a:avLst/>
          </a:prstGeom>
        </p:spPr>
        <p:txBody>
          <a:bodyPr/>
          <a:lstStyle/>
          <a:p>
            <a:pPr>
              <a:defRPr>
                <a:latin typeface="Verdana"/>
                <a:ea typeface="Verdana"/>
                <a:cs typeface="Verdana"/>
                <a:sym typeface="Verdana"/>
              </a:defRPr>
            </a:pPr>
            <a:r>
              <a:t>LLMs are next-token predictors, do they reproduce human bias?</a:t>
            </a:r>
          </a:p>
          <a:p>
            <a:pPr>
              <a:defRPr>
                <a:latin typeface="Verdana"/>
                <a:ea typeface="Verdana"/>
                <a:cs typeface="Verdana"/>
                <a:sym typeface="Verdana"/>
              </a:defRPr>
            </a:pPr>
            <a:r>
              <a:t>Language models embed bias</a:t>
            </a:r>
          </a:p>
          <a:p>
            <a:pPr lvl="1">
              <a:defRPr>
                <a:latin typeface="Verdana"/>
                <a:ea typeface="Verdana"/>
                <a:cs typeface="Verdana"/>
                <a:sym typeface="Verdana"/>
              </a:defRPr>
            </a:pPr>
            <a:r>
              <a:t>Word embeddings [BCZSK 16]</a:t>
            </a:r>
          </a:p>
          <a:p>
            <a:pPr>
              <a:defRPr>
                <a:latin typeface="Verdana"/>
                <a:ea typeface="Verdana"/>
                <a:cs typeface="Verdana"/>
                <a:sym typeface="Verdana"/>
              </a:defRPr>
            </a:pPr>
            <a:r>
              <a:t>Models might be used in decision-making tasks</a:t>
            </a:r>
          </a:p>
          <a:p>
            <a:pPr>
              <a:defRPr>
                <a:latin typeface="Verdana"/>
                <a:ea typeface="Verdana"/>
                <a:cs typeface="Verdana"/>
                <a:sym typeface="Verdana"/>
              </a:defRPr>
            </a:pPr>
            <a:r>
              <a:t>Models might be used to simulate humans [LMPGCGZG 23]</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Bias in Machine Learning"/>
          <p:cNvSpPr txBox="1"/>
          <p:nvPr>
            <p:ph type="title"/>
          </p:nvPr>
        </p:nvSpPr>
        <p:spPr>
          <a:prstGeom prst="rect">
            <a:avLst/>
          </a:prstGeom>
        </p:spPr>
        <p:txBody>
          <a:bodyPr/>
          <a:lstStyle>
            <a:lvl1pPr>
              <a:defRPr b="0">
                <a:latin typeface="Verdana"/>
                <a:ea typeface="Verdana"/>
                <a:cs typeface="Verdana"/>
                <a:sym typeface="Verdana"/>
              </a:defRPr>
            </a:lvl1pPr>
          </a:lstStyle>
          <a:p>
            <a:pPr/>
            <a:r>
              <a:t>Bias in Machine Learning</a:t>
            </a:r>
          </a:p>
        </p:txBody>
      </p:sp>
      <p:sp>
        <p:nvSpPr>
          <p:cNvPr id="188"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89" name="Slide bullet text"/>
          <p:cNvSpPr txBox="1"/>
          <p:nvPr>
            <p:ph type="body" idx="1"/>
          </p:nvPr>
        </p:nvSpPr>
        <p:spPr>
          <a:prstGeom prst="rect">
            <a:avLst/>
          </a:prstGeom>
        </p:spPr>
        <p:txBody>
          <a:bodyPr/>
          <a:lstStyle/>
          <a:p>
            <a:pPr>
              <a:defRPr>
                <a:latin typeface="Verdana"/>
                <a:ea typeface="Verdana"/>
                <a:cs typeface="Verdana"/>
                <a:sym typeface="Verdana"/>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ias in Machine Learning"/>
          <p:cNvSpPr txBox="1"/>
          <p:nvPr>
            <p:ph type="title"/>
          </p:nvPr>
        </p:nvSpPr>
        <p:spPr>
          <a:prstGeom prst="rect">
            <a:avLst/>
          </a:prstGeom>
        </p:spPr>
        <p:txBody>
          <a:bodyPr/>
          <a:lstStyle>
            <a:lvl1pPr>
              <a:defRPr b="0">
                <a:latin typeface="Verdana"/>
                <a:ea typeface="Verdana"/>
                <a:cs typeface="Verdana"/>
                <a:sym typeface="Verdana"/>
              </a:defRPr>
            </a:lvl1pPr>
          </a:lstStyle>
          <a:p>
            <a:pPr/>
            <a:r>
              <a:t>Bias in Machine Learning</a:t>
            </a:r>
          </a:p>
        </p:txBody>
      </p:sp>
      <p:sp>
        <p:nvSpPr>
          <p:cNvPr id="194"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195" name="Auditing systems to understand harms"/>
          <p:cNvSpPr txBox="1"/>
          <p:nvPr>
            <p:ph type="body" idx="1"/>
          </p:nvPr>
        </p:nvSpPr>
        <p:spPr>
          <a:prstGeom prst="rect">
            <a:avLst/>
          </a:prstGeom>
        </p:spPr>
        <p:txBody>
          <a:bodyPr/>
          <a:lstStyle>
            <a:lvl1pPr>
              <a:defRPr>
                <a:latin typeface="Verdana"/>
                <a:ea typeface="Verdana"/>
                <a:cs typeface="Verdana"/>
                <a:sym typeface="Verdana"/>
              </a:defRPr>
            </a:lvl1pPr>
          </a:lstStyle>
          <a:p>
            <a:pPr/>
            <a:r>
              <a:t>Auditing systems to understand harms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Bias in Machine Learning"/>
          <p:cNvSpPr txBox="1"/>
          <p:nvPr>
            <p:ph type="title"/>
          </p:nvPr>
        </p:nvSpPr>
        <p:spPr>
          <a:prstGeom prst="rect">
            <a:avLst/>
          </a:prstGeom>
        </p:spPr>
        <p:txBody>
          <a:bodyPr/>
          <a:lstStyle>
            <a:lvl1pPr>
              <a:defRPr b="0">
                <a:latin typeface="Verdana"/>
                <a:ea typeface="Verdana"/>
                <a:cs typeface="Verdana"/>
                <a:sym typeface="Verdana"/>
              </a:defRPr>
            </a:lvl1pPr>
          </a:lstStyle>
          <a:p>
            <a:pPr/>
            <a:r>
              <a:t>Bias in Machine Learning</a:t>
            </a:r>
          </a:p>
        </p:txBody>
      </p:sp>
      <p:sp>
        <p:nvSpPr>
          <p:cNvPr id="200" name="Slide Subtitle"/>
          <p:cNvSpPr txBox="1"/>
          <p:nvPr>
            <p:ph type="body" idx="21"/>
          </p:nvPr>
        </p:nvSpPr>
        <p:spPr>
          <a:prstGeom prst="rect">
            <a:avLst/>
          </a:prstGeom>
        </p:spPr>
        <p:txBody>
          <a:bodyPr/>
          <a:lstStyle/>
          <a:p>
            <a:pPr>
              <a:defRPr b="0">
                <a:latin typeface="Verdana"/>
                <a:ea typeface="Verdana"/>
                <a:cs typeface="Verdana"/>
                <a:sym typeface="Verdana"/>
              </a:defRPr>
            </a:pPr>
          </a:p>
        </p:txBody>
      </p:sp>
      <p:sp>
        <p:nvSpPr>
          <p:cNvPr id="201" name="Auditing systems to understand harms…"/>
          <p:cNvSpPr txBox="1"/>
          <p:nvPr>
            <p:ph type="body" idx="1"/>
          </p:nvPr>
        </p:nvSpPr>
        <p:spPr>
          <a:prstGeom prst="rect">
            <a:avLst/>
          </a:prstGeom>
        </p:spPr>
        <p:txBody>
          <a:bodyPr/>
          <a:lstStyle/>
          <a:p>
            <a:pPr>
              <a:defRPr>
                <a:latin typeface="Verdana"/>
                <a:ea typeface="Verdana"/>
                <a:cs typeface="Verdana"/>
                <a:sym typeface="Verdana"/>
              </a:defRPr>
            </a:pPr>
            <a:r>
              <a:t>Auditing systems to understand harms</a:t>
            </a:r>
          </a:p>
          <a:p>
            <a:pPr>
              <a:defRPr>
                <a:latin typeface="Verdana"/>
                <a:ea typeface="Verdana"/>
                <a:cs typeface="Verdana"/>
                <a:sym typeface="Verdana"/>
              </a:defRPr>
            </a:pPr>
            <a:r>
              <a:t>Broadly designing measurements to understand bias</a:t>
            </a:r>
          </a:p>
          <a:p>
            <a:pPr lvl="1">
              <a:defRPr>
                <a:latin typeface="Verdana"/>
                <a:ea typeface="Verdana"/>
                <a:cs typeface="Verdana"/>
                <a:sym typeface="Verdana"/>
              </a:defRPr>
            </a:pPr>
            <a:r>
              <a:t>Individual, group, and interpolating in between</a:t>
            </a:r>
          </a:p>
          <a:p>
            <a:pPr lvl="1">
              <a:defRPr>
                <a:latin typeface="Verdana"/>
                <a:ea typeface="Verdana"/>
                <a:cs typeface="Verdana"/>
                <a:sym typeface="Verdana"/>
              </a:defRPr>
            </a:pPr>
            <a:r>
              <a:t>Causal notions of fairness</a:t>
            </a:r>
          </a:p>
          <a:p>
            <a:pPr lvl="1">
              <a:defRPr>
                <a:latin typeface="Verdana"/>
                <a:ea typeface="Verdana"/>
                <a:cs typeface="Verdana"/>
                <a:sym typeface="Verdana"/>
              </a:defRPr>
            </a:pPr>
            <a:r>
              <a:t>Moving beyond accuracy - calibration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